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Archivo Black" charset="1" panose="020B0A03020202020B04"/>
      <p:regular r:id="rId21"/>
    </p:embeddedFont>
    <p:embeddedFont>
      <p:font typeface="Open Sans Bold" charset="1" panose="00000000000000000000"/>
      <p:regular r:id="rId22"/>
    </p:embeddedFont>
    <p:embeddedFont>
      <p:font typeface="Open Sans Bold Italics" charset="1" panose="00000000000000000000"/>
      <p:regular r:id="rId23"/>
    </p:embeddedFont>
    <p:embeddedFont>
      <p:font typeface="Open Sans" charset="1" panose="00000000000000000000"/>
      <p:regular r:id="rId24"/>
    </p:embeddedFont>
    <p:embeddedFont>
      <p:font typeface="Open Sans Italics"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6.jpeg" Type="http://schemas.openxmlformats.org/officeDocument/2006/relationships/image"/><Relationship Id="rId7"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25082" y="-1205186"/>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59123" y="3406417"/>
            <a:ext cx="13969753" cy="1287905"/>
          </a:xfrm>
          <a:prstGeom prst="rect">
            <a:avLst/>
          </a:prstGeom>
        </p:spPr>
        <p:txBody>
          <a:bodyPr anchor="t" rtlCol="false" tIns="0" lIns="0" bIns="0" rIns="0">
            <a:spAutoFit/>
          </a:bodyPr>
          <a:lstStyle/>
          <a:p>
            <a:pPr algn="l">
              <a:lnSpc>
                <a:spcPts val="9943"/>
              </a:lnSpc>
            </a:pPr>
            <a:r>
              <a:rPr lang="en-US" sz="8799">
                <a:solidFill>
                  <a:srgbClr val="000000"/>
                </a:solidFill>
                <a:latin typeface="Archivo Black"/>
                <a:ea typeface="Archivo Black"/>
                <a:cs typeface="Archivo Black"/>
                <a:sym typeface="Archivo Black"/>
              </a:rPr>
              <a:t>EDUKASI PERBANKAN</a:t>
            </a:r>
          </a:p>
        </p:txBody>
      </p:sp>
      <p:sp>
        <p:nvSpPr>
          <p:cNvPr name="Freeform 4" id="4"/>
          <p:cNvSpPr/>
          <p:nvPr/>
        </p:nvSpPr>
        <p:spPr>
          <a:xfrm flipH="false" flipV="false" rot="0">
            <a:off x="68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80" y="0"/>
            <a:ext cx="4426408" cy="3143621"/>
          </a:xfrm>
          <a:custGeom>
            <a:avLst/>
            <a:gdLst/>
            <a:ahLst/>
            <a:cxnLst/>
            <a:rect r="r" b="b" t="t" l="l"/>
            <a:pathLst>
              <a:path h="3143621" w="4426408">
                <a:moveTo>
                  <a:pt x="0" y="0"/>
                </a:moveTo>
                <a:lnTo>
                  <a:pt x="4426408" y="0"/>
                </a:lnTo>
                <a:lnTo>
                  <a:pt x="4426408" y="3143621"/>
                </a:lnTo>
                <a:lnTo>
                  <a:pt x="0" y="3143621"/>
                </a:lnTo>
                <a:lnTo>
                  <a:pt x="0" y="0"/>
                </a:lnTo>
                <a:close/>
              </a:path>
            </a:pathLst>
          </a:custGeom>
          <a:blipFill>
            <a:blip r:embed="rId6"/>
            <a:stretch>
              <a:fillRect l="0" t="0" r="0" b="0"/>
            </a:stretch>
          </a:blipFill>
        </p:spPr>
      </p:sp>
      <p:sp>
        <p:nvSpPr>
          <p:cNvPr name="TextBox 7" id="7"/>
          <p:cNvSpPr txBox="true"/>
          <p:nvPr/>
        </p:nvSpPr>
        <p:spPr>
          <a:xfrm rot="0">
            <a:off x="7860432" y="6406578"/>
            <a:ext cx="2567137" cy="336550"/>
          </a:xfrm>
          <a:prstGeom prst="rect">
            <a:avLst/>
          </a:prstGeom>
        </p:spPr>
        <p:txBody>
          <a:bodyPr anchor="t" rtlCol="false" tIns="0" lIns="0" bIns="0" rIns="0">
            <a:spAutoFit/>
          </a:bodyPr>
          <a:lstStyle/>
          <a:p>
            <a:pPr algn="ctr">
              <a:lnSpc>
                <a:spcPts val="2524"/>
              </a:lnSpc>
            </a:pPr>
            <a:r>
              <a:rPr lang="en-US" sz="2499" b="true">
                <a:solidFill>
                  <a:srgbClr val="000000"/>
                </a:solidFill>
                <a:latin typeface="Open Sans Bold"/>
                <a:ea typeface="Open Sans Bold"/>
                <a:cs typeface="Open Sans Bold"/>
                <a:sym typeface="Open Sans Bold"/>
              </a:rPr>
              <a:t>Bersama :</a:t>
            </a:r>
          </a:p>
        </p:txBody>
      </p:sp>
      <p:sp>
        <p:nvSpPr>
          <p:cNvPr name="TextBox 8" id="8"/>
          <p:cNvSpPr txBox="true"/>
          <p:nvPr/>
        </p:nvSpPr>
        <p:spPr>
          <a:xfrm rot="0">
            <a:off x="4039683" y="7414640"/>
            <a:ext cx="10208634" cy="813943"/>
          </a:xfrm>
          <a:prstGeom prst="rect">
            <a:avLst/>
          </a:prstGeom>
        </p:spPr>
        <p:txBody>
          <a:bodyPr anchor="t" rtlCol="false" tIns="0" lIns="0" bIns="0" rIns="0">
            <a:spAutoFit/>
          </a:bodyPr>
          <a:lstStyle/>
          <a:p>
            <a:pPr algn="l">
              <a:lnSpc>
                <a:spcPts val="6160"/>
              </a:lnSpc>
            </a:pPr>
            <a:r>
              <a:rPr lang="en-US" sz="6099" b="true">
                <a:solidFill>
                  <a:srgbClr val="000000"/>
                </a:solidFill>
                <a:latin typeface="Open Sans Bold"/>
                <a:ea typeface="Open Sans Bold"/>
                <a:cs typeface="Open Sans Bold"/>
                <a:sym typeface="Open Sans Bold"/>
              </a:rPr>
              <a:t>PT. BPRS RIFATUL UMMAH</a:t>
            </a:r>
          </a:p>
        </p:txBody>
      </p:sp>
      <p:sp>
        <p:nvSpPr>
          <p:cNvPr name="TextBox 9" id="9"/>
          <p:cNvSpPr txBox="true"/>
          <p:nvPr/>
        </p:nvSpPr>
        <p:spPr>
          <a:xfrm rot="0">
            <a:off x="2159123" y="4523360"/>
            <a:ext cx="13969753" cy="1287905"/>
          </a:xfrm>
          <a:prstGeom prst="rect">
            <a:avLst/>
          </a:prstGeom>
        </p:spPr>
        <p:txBody>
          <a:bodyPr anchor="t" rtlCol="false" tIns="0" lIns="0" bIns="0" rIns="0">
            <a:spAutoFit/>
          </a:bodyPr>
          <a:lstStyle/>
          <a:p>
            <a:pPr algn="ctr">
              <a:lnSpc>
                <a:spcPts val="9943"/>
              </a:lnSpc>
            </a:pPr>
            <a:r>
              <a:rPr lang="en-US" sz="8799">
                <a:solidFill>
                  <a:srgbClr val="000000"/>
                </a:solidFill>
                <a:latin typeface="Archivo Black"/>
                <a:ea typeface="Archivo Black"/>
                <a:cs typeface="Archivo Black"/>
                <a:sym typeface="Archivo Black"/>
              </a:rPr>
              <a:t>SYARIAH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19050"/>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2"/>
            <a:stretch>
              <a:fillRect l="0" t="0" r="0" b="0"/>
            </a:stretch>
          </a:blipFill>
        </p:spPr>
      </p:sp>
      <p:sp>
        <p:nvSpPr>
          <p:cNvPr name="Freeform 3" id="3"/>
          <p:cNvSpPr/>
          <p:nvPr/>
        </p:nvSpPr>
        <p:spPr>
          <a:xfrm flipH="false" flipV="false" rot="0">
            <a:off x="0" y="6715072"/>
            <a:ext cx="4961011" cy="3571928"/>
          </a:xfrm>
          <a:custGeom>
            <a:avLst/>
            <a:gdLst/>
            <a:ahLst/>
            <a:cxnLst/>
            <a:rect r="r" b="b" t="t" l="l"/>
            <a:pathLst>
              <a:path h="3571928" w="4961011">
                <a:moveTo>
                  <a:pt x="0" y="0"/>
                </a:moveTo>
                <a:lnTo>
                  <a:pt x="4961011" y="0"/>
                </a:lnTo>
                <a:lnTo>
                  <a:pt x="4961011" y="3571928"/>
                </a:lnTo>
                <a:lnTo>
                  <a:pt x="0" y="35719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292229" y="-1739602"/>
            <a:ext cx="11924200" cy="10463486"/>
          </a:xfrm>
          <a:custGeom>
            <a:avLst/>
            <a:gdLst/>
            <a:ahLst/>
            <a:cxnLst/>
            <a:rect r="r" b="b" t="t" l="l"/>
            <a:pathLst>
              <a:path h="10463486" w="11924200">
                <a:moveTo>
                  <a:pt x="0" y="0"/>
                </a:moveTo>
                <a:lnTo>
                  <a:pt x="11924201" y="0"/>
                </a:lnTo>
                <a:lnTo>
                  <a:pt x="11924201" y="10463486"/>
                </a:lnTo>
                <a:lnTo>
                  <a:pt x="0" y="10463486"/>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4576323" y="0"/>
            <a:ext cx="3711677" cy="2672408"/>
          </a:xfrm>
          <a:custGeom>
            <a:avLst/>
            <a:gdLst/>
            <a:ahLst/>
            <a:cxnLst/>
            <a:rect r="r" b="b" t="t" l="l"/>
            <a:pathLst>
              <a:path h="2672408" w="3711677">
                <a:moveTo>
                  <a:pt x="3711677" y="2672408"/>
                </a:moveTo>
                <a:lnTo>
                  <a:pt x="0" y="2672408"/>
                </a:lnTo>
                <a:lnTo>
                  <a:pt x="0" y="0"/>
                </a:lnTo>
                <a:lnTo>
                  <a:pt x="3711677" y="0"/>
                </a:lnTo>
                <a:lnTo>
                  <a:pt x="3711677" y="2672408"/>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3892252" y="0"/>
            <a:ext cx="9728912" cy="1154014"/>
            <a:chOff x="0" y="0"/>
            <a:chExt cx="2982863" cy="353818"/>
          </a:xfrm>
        </p:grpSpPr>
        <p:sp>
          <p:nvSpPr>
            <p:cNvPr name="Freeform 7" id="7"/>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8" id="8"/>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4961011" y="1692696"/>
            <a:ext cx="7342139" cy="4133856"/>
            <a:chOff x="0" y="0"/>
            <a:chExt cx="812800" cy="457632"/>
          </a:xfrm>
        </p:grpSpPr>
        <p:sp>
          <p:nvSpPr>
            <p:cNvPr name="Freeform 10" id="10"/>
            <p:cNvSpPr/>
            <p:nvPr/>
          </p:nvSpPr>
          <p:spPr>
            <a:xfrm flipH="false" flipV="false" rot="0">
              <a:off x="0" y="0"/>
              <a:ext cx="812800" cy="457632"/>
            </a:xfrm>
            <a:custGeom>
              <a:avLst/>
              <a:gdLst/>
              <a:ahLst/>
              <a:cxnLst/>
              <a:rect r="r" b="b" t="t" l="l"/>
              <a:pathLst>
                <a:path h="457632" w="812800">
                  <a:moveTo>
                    <a:pt x="24252" y="0"/>
                  </a:moveTo>
                  <a:lnTo>
                    <a:pt x="788548" y="0"/>
                  </a:lnTo>
                  <a:cubicBezTo>
                    <a:pt x="801942" y="0"/>
                    <a:pt x="812800" y="10858"/>
                    <a:pt x="812800" y="24252"/>
                  </a:cubicBezTo>
                  <a:lnTo>
                    <a:pt x="812800" y="433380"/>
                  </a:lnTo>
                  <a:cubicBezTo>
                    <a:pt x="812800" y="446774"/>
                    <a:pt x="801942" y="457632"/>
                    <a:pt x="788548" y="457632"/>
                  </a:cubicBezTo>
                  <a:lnTo>
                    <a:pt x="24252" y="457632"/>
                  </a:lnTo>
                  <a:cubicBezTo>
                    <a:pt x="10858" y="457632"/>
                    <a:pt x="0" y="446774"/>
                    <a:pt x="0" y="433380"/>
                  </a:cubicBezTo>
                  <a:lnTo>
                    <a:pt x="0" y="24252"/>
                  </a:lnTo>
                  <a:cubicBezTo>
                    <a:pt x="0" y="10858"/>
                    <a:pt x="10858" y="0"/>
                    <a:pt x="24252" y="0"/>
                  </a:cubicBezTo>
                  <a:close/>
                </a:path>
              </a:pathLst>
            </a:custGeom>
            <a:blipFill>
              <a:blip r:embed="rId7"/>
              <a:stretch>
                <a:fillRect l="0" t="-63" r="0" b="-63"/>
              </a:stretch>
            </a:blipFill>
          </p:spPr>
        </p:sp>
      </p:grpSp>
      <p:sp>
        <p:nvSpPr>
          <p:cNvPr name="TextBox 11" id="11"/>
          <p:cNvSpPr txBox="true"/>
          <p:nvPr/>
        </p:nvSpPr>
        <p:spPr>
          <a:xfrm rot="0">
            <a:off x="4308235" y="5942584"/>
            <a:ext cx="9159899" cy="2781300"/>
          </a:xfrm>
          <a:prstGeom prst="rect">
            <a:avLst/>
          </a:prstGeom>
        </p:spPr>
        <p:txBody>
          <a:bodyPr anchor="t" rtlCol="false" tIns="0" lIns="0" bIns="0" rIns="0">
            <a:spAutoFit/>
          </a:bodyPr>
          <a:lstStyle/>
          <a:p>
            <a:pPr algn="l">
              <a:lnSpc>
                <a:spcPts val="3749"/>
              </a:lnSpc>
            </a:pPr>
            <a:r>
              <a:rPr lang="en-US" sz="2499" i="true" b="true">
                <a:solidFill>
                  <a:srgbClr val="000000"/>
                </a:solidFill>
                <a:latin typeface="Open Sans Bold Italics"/>
                <a:ea typeface="Open Sans Bold Italics"/>
                <a:cs typeface="Open Sans Bold Italics"/>
                <a:sym typeface="Open Sans Bold Italics"/>
              </a:rPr>
              <a:t>Kelembagaan perbankan konvensional</a:t>
            </a:r>
            <a:r>
              <a:rPr lang="en-US" sz="2499" b="true">
                <a:solidFill>
                  <a:srgbClr val="000000"/>
                </a:solidFill>
                <a:latin typeface="Open Sans Bold"/>
                <a:ea typeface="Open Sans Bold"/>
                <a:cs typeface="Open Sans Bold"/>
                <a:sym typeface="Open Sans Bold"/>
              </a:rPr>
              <a:t> </a:t>
            </a:r>
            <a:r>
              <a:rPr lang="en-US" sz="2499">
                <a:solidFill>
                  <a:srgbClr val="000000"/>
                </a:solidFill>
                <a:latin typeface="Open Sans"/>
                <a:ea typeface="Open Sans"/>
                <a:cs typeface="Open Sans"/>
                <a:sym typeface="Open Sans"/>
              </a:rPr>
              <a:t>adalah sistem dan struktur organisasi perbankan yang menjalankan kegiatan usaha berdasarkan prinsip ekonomi umum (non-syariah), dengan tujuan utama mencari keuntungan (profit oriented) melalui kegiatan intermediasi keuangan.</a:t>
            </a:r>
          </a:p>
          <a:p>
            <a:pPr algn="l">
              <a:lnSpc>
                <a:spcPts val="3749"/>
              </a:lnSpc>
            </a:pPr>
          </a:p>
        </p:txBody>
      </p:sp>
      <p:sp>
        <p:nvSpPr>
          <p:cNvPr name="TextBox 12" id="12"/>
          <p:cNvSpPr txBox="true"/>
          <p:nvPr/>
        </p:nvSpPr>
        <p:spPr>
          <a:xfrm rot="0">
            <a:off x="1725183" y="267127"/>
            <a:ext cx="11991231" cy="565785"/>
          </a:xfrm>
          <a:prstGeom prst="rect">
            <a:avLst/>
          </a:prstGeom>
        </p:spPr>
        <p:txBody>
          <a:bodyPr anchor="t" rtlCol="false" tIns="0" lIns="0" bIns="0" rIns="0">
            <a:spAutoFit/>
          </a:bodyPr>
          <a:lstStyle/>
          <a:p>
            <a:pPr algn="l">
              <a:lnSpc>
                <a:spcPts val="43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Konvensional</a:t>
            </a:r>
          </a:p>
        </p:txBody>
      </p:sp>
      <p:sp>
        <p:nvSpPr>
          <p:cNvPr name="TextBox 13" id="13"/>
          <p:cNvSpPr txBox="true"/>
          <p:nvPr/>
        </p:nvSpPr>
        <p:spPr>
          <a:xfrm rot="0">
            <a:off x="5414898" y="4475527"/>
            <a:ext cx="6434366" cy="1351026"/>
          </a:xfrm>
          <a:prstGeom prst="rect">
            <a:avLst/>
          </a:prstGeom>
        </p:spPr>
        <p:txBody>
          <a:bodyPr anchor="t" rtlCol="false" tIns="0" lIns="0" bIns="0" rIns="0">
            <a:spAutoFit/>
          </a:bodyPr>
          <a:lstStyle/>
          <a:p>
            <a:pPr algn="ctr">
              <a:lnSpc>
                <a:spcPts val="5291"/>
              </a:lnSpc>
            </a:pPr>
            <a:r>
              <a:rPr lang="en-US" sz="4899">
                <a:solidFill>
                  <a:srgbClr val="FFFFFF"/>
                </a:solidFill>
                <a:latin typeface="Archivo Black"/>
                <a:ea typeface="Archivo Black"/>
                <a:cs typeface="Archivo Black"/>
                <a:sym typeface="Archivo Black"/>
              </a:rPr>
              <a:t>Bank Konvensional</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093223" y="-1645486"/>
            <a:ext cx="11924200" cy="10463486"/>
          </a:xfrm>
          <a:custGeom>
            <a:avLst/>
            <a:gdLst/>
            <a:ahLst/>
            <a:cxnLst/>
            <a:rect r="r" b="b" t="t" l="l"/>
            <a:pathLst>
              <a:path h="10463486" w="11924200">
                <a:moveTo>
                  <a:pt x="0" y="0"/>
                </a:moveTo>
                <a:lnTo>
                  <a:pt x="11924201" y="0"/>
                </a:lnTo>
                <a:lnTo>
                  <a:pt x="11924201" y="10463486"/>
                </a:lnTo>
                <a:lnTo>
                  <a:pt x="0" y="10463486"/>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295400" y="5000690"/>
            <a:ext cx="8678652" cy="1061705"/>
          </a:xfrm>
          <a:prstGeom prst="rect">
            <a:avLst/>
          </a:prstGeom>
        </p:spPr>
        <p:txBody>
          <a:bodyPr anchor="t" rtlCol="false" tIns="0" lIns="0" bIns="0" rIns="0">
            <a:spAutoFit/>
          </a:bodyPr>
          <a:lstStyle/>
          <a:p>
            <a:pPr algn="l" marL="622598" indent="-311299" lvl="1">
              <a:lnSpc>
                <a:spcPts val="4325"/>
              </a:lnSpc>
              <a:buFont typeface="Arial"/>
              <a:buChar char="•"/>
            </a:pPr>
            <a:r>
              <a:rPr lang="en-US" b="true" sz="2883">
                <a:solidFill>
                  <a:srgbClr val="000000"/>
                </a:solidFill>
                <a:latin typeface="Open Sans Bold"/>
                <a:ea typeface="Open Sans Bold"/>
                <a:cs typeface="Open Sans Bold"/>
                <a:sym typeface="Open Sans Bold"/>
              </a:rPr>
              <a:t>Bank Umum Konvensional    </a:t>
            </a:r>
          </a:p>
          <a:p>
            <a:pPr algn="l" marL="622598" indent="-311299" lvl="1">
              <a:lnSpc>
                <a:spcPts val="4325"/>
              </a:lnSpc>
              <a:buFont typeface="Arial"/>
              <a:buChar char="•"/>
            </a:pPr>
            <a:r>
              <a:rPr lang="en-US" b="true" sz="2883">
                <a:solidFill>
                  <a:srgbClr val="000000"/>
                </a:solidFill>
                <a:latin typeface="Open Sans Bold"/>
                <a:ea typeface="Open Sans Bold"/>
                <a:cs typeface="Open Sans Bold"/>
                <a:sym typeface="Open Sans Bold"/>
              </a:rPr>
              <a:t>Bank Perkreditan Rakyat (BPR)</a:t>
            </a:r>
          </a:p>
        </p:txBody>
      </p:sp>
      <p:sp>
        <p:nvSpPr>
          <p:cNvPr name="TextBox 6" id="6"/>
          <p:cNvSpPr txBox="true"/>
          <p:nvPr/>
        </p:nvSpPr>
        <p:spPr>
          <a:xfrm rot="0">
            <a:off x="9692158" y="6121160"/>
            <a:ext cx="8048513" cy="2429158"/>
          </a:xfrm>
          <a:prstGeom prst="rect">
            <a:avLst/>
          </a:prstGeom>
        </p:spPr>
        <p:txBody>
          <a:bodyPr anchor="t" rtlCol="false" tIns="0" lIns="0" bIns="0" rIns="0">
            <a:spAutoFit/>
          </a:bodyPr>
          <a:lstStyle/>
          <a:p>
            <a:pPr algn="l" marL="613710" indent="-306855" lvl="1">
              <a:lnSpc>
                <a:spcPts val="4263"/>
              </a:lnSpc>
              <a:buFont typeface="Arial"/>
              <a:buChar char="•"/>
            </a:pPr>
            <a:r>
              <a:rPr lang="en-US" b="true" sz="2842">
                <a:solidFill>
                  <a:srgbClr val="000000"/>
                </a:solidFill>
                <a:latin typeface="Open Sans Bold"/>
                <a:ea typeface="Open Sans Bold"/>
                <a:cs typeface="Open Sans Bold"/>
                <a:sym typeface="Open Sans Bold"/>
              </a:rPr>
              <a:t>UU No. 10 Tahun 1998 tentang Perbankan</a:t>
            </a:r>
          </a:p>
          <a:p>
            <a:pPr algn="l" marL="613710" indent="-306855" lvl="1">
              <a:lnSpc>
                <a:spcPts val="4263"/>
              </a:lnSpc>
              <a:buFont typeface="Arial"/>
              <a:buChar char="•"/>
            </a:pPr>
            <a:r>
              <a:rPr lang="en-US" b="true" sz="2842">
                <a:solidFill>
                  <a:srgbClr val="000000"/>
                </a:solidFill>
                <a:latin typeface="Open Sans Bold"/>
                <a:ea typeface="Open Sans Bold"/>
                <a:cs typeface="Open Sans Bold"/>
                <a:sym typeface="Open Sans Bold"/>
              </a:rPr>
              <a:t>Peraturan Bank Indonesia (PBI)</a:t>
            </a:r>
          </a:p>
          <a:p>
            <a:pPr algn="l" marL="613710" indent="-306855" lvl="1">
              <a:lnSpc>
                <a:spcPts val="4263"/>
              </a:lnSpc>
              <a:buFont typeface="Arial"/>
              <a:buChar char="•"/>
            </a:pPr>
            <a:r>
              <a:rPr lang="en-US" b="true" sz="2842">
                <a:solidFill>
                  <a:srgbClr val="000000"/>
                </a:solidFill>
                <a:latin typeface="Open Sans Bold"/>
                <a:ea typeface="Open Sans Bold"/>
                <a:cs typeface="Open Sans Bold"/>
                <a:sym typeface="Open Sans Bold"/>
              </a:rPr>
              <a:t>Regulasi OJK (Otoritas Jasa Keuangan)</a:t>
            </a:r>
          </a:p>
          <a:p>
            <a:pPr algn="l">
              <a:lnSpc>
                <a:spcPts val="2463"/>
              </a:lnSpc>
            </a:pPr>
          </a:p>
        </p:txBody>
      </p:sp>
      <p:sp>
        <p:nvSpPr>
          <p:cNvPr name="Freeform 7" id="7"/>
          <p:cNvSpPr/>
          <p:nvPr/>
        </p:nvSpPr>
        <p:spPr>
          <a:xfrm flipH="false" flipV="true" rot="0">
            <a:off x="0" y="-19050"/>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6"/>
            <a:stretch>
              <a:fillRect l="0" t="0" r="0" b="0"/>
            </a:stretch>
          </a:blipFill>
        </p:spPr>
      </p:sp>
      <p:grpSp>
        <p:nvGrpSpPr>
          <p:cNvPr name="Group 8" id="8"/>
          <p:cNvGrpSpPr/>
          <p:nvPr/>
        </p:nvGrpSpPr>
        <p:grpSpPr>
          <a:xfrm rot="0">
            <a:off x="3892252" y="0"/>
            <a:ext cx="9728912" cy="1154014"/>
            <a:chOff x="0" y="0"/>
            <a:chExt cx="2982863" cy="353818"/>
          </a:xfrm>
        </p:grpSpPr>
        <p:sp>
          <p:nvSpPr>
            <p:cNvPr name="Freeform 9" id="9"/>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10" id="10"/>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sp>
        <p:nvSpPr>
          <p:cNvPr name="TextBox 11" id="11"/>
          <p:cNvSpPr txBox="true"/>
          <p:nvPr/>
        </p:nvSpPr>
        <p:spPr>
          <a:xfrm rot="0">
            <a:off x="1725183" y="267127"/>
            <a:ext cx="11991231" cy="565785"/>
          </a:xfrm>
          <a:prstGeom prst="rect">
            <a:avLst/>
          </a:prstGeom>
        </p:spPr>
        <p:txBody>
          <a:bodyPr anchor="t" rtlCol="false" tIns="0" lIns="0" bIns="0" rIns="0">
            <a:spAutoFit/>
          </a:bodyPr>
          <a:lstStyle/>
          <a:p>
            <a:pPr algn="l">
              <a:lnSpc>
                <a:spcPts val="43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Konvensional</a:t>
            </a:r>
          </a:p>
        </p:txBody>
      </p:sp>
      <p:sp>
        <p:nvSpPr>
          <p:cNvPr name="Freeform 12" id="12"/>
          <p:cNvSpPr/>
          <p:nvPr/>
        </p:nvSpPr>
        <p:spPr>
          <a:xfrm flipH="false" flipV="false" rot="0">
            <a:off x="1779660" y="3205223"/>
            <a:ext cx="5969714" cy="1602140"/>
          </a:xfrm>
          <a:custGeom>
            <a:avLst/>
            <a:gdLst/>
            <a:ahLst/>
            <a:cxnLst/>
            <a:rect r="r" b="b" t="t" l="l"/>
            <a:pathLst>
              <a:path h="1602140" w="5969714">
                <a:moveTo>
                  <a:pt x="0" y="0"/>
                </a:moveTo>
                <a:lnTo>
                  <a:pt x="5969714" y="0"/>
                </a:lnTo>
                <a:lnTo>
                  <a:pt x="5969714" y="1602141"/>
                </a:lnTo>
                <a:lnTo>
                  <a:pt x="0" y="16021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041185" y="3768129"/>
            <a:ext cx="4298992" cy="801370"/>
          </a:xfrm>
          <a:prstGeom prst="rect">
            <a:avLst/>
          </a:prstGeom>
        </p:spPr>
        <p:txBody>
          <a:bodyPr anchor="t" rtlCol="false" tIns="0" lIns="0" bIns="0" rIns="0">
            <a:spAutoFit/>
          </a:bodyPr>
          <a:lstStyle/>
          <a:p>
            <a:pPr algn="ctr">
              <a:lnSpc>
                <a:spcPts val="6215"/>
              </a:lnSpc>
            </a:pPr>
            <a:r>
              <a:rPr lang="en-US" sz="5500">
                <a:solidFill>
                  <a:srgbClr val="000066"/>
                </a:solidFill>
                <a:latin typeface="Archivo Black"/>
                <a:ea typeface="Archivo Black"/>
                <a:cs typeface="Archivo Black"/>
                <a:sym typeface="Archivo Black"/>
              </a:rPr>
              <a:t>Jenis-jenis </a:t>
            </a:r>
          </a:p>
        </p:txBody>
      </p:sp>
      <p:sp>
        <p:nvSpPr>
          <p:cNvPr name="Freeform 14" id="14"/>
          <p:cNvSpPr/>
          <p:nvPr/>
        </p:nvSpPr>
        <p:spPr>
          <a:xfrm flipH="false" flipV="false" rot="0">
            <a:off x="10175910" y="4230726"/>
            <a:ext cx="5969714" cy="1602140"/>
          </a:xfrm>
          <a:custGeom>
            <a:avLst/>
            <a:gdLst/>
            <a:ahLst/>
            <a:cxnLst/>
            <a:rect r="r" b="b" t="t" l="l"/>
            <a:pathLst>
              <a:path h="1602140" w="5969714">
                <a:moveTo>
                  <a:pt x="0" y="0"/>
                </a:moveTo>
                <a:lnTo>
                  <a:pt x="5969714" y="0"/>
                </a:lnTo>
                <a:lnTo>
                  <a:pt x="5969714" y="1602141"/>
                </a:lnTo>
                <a:lnTo>
                  <a:pt x="0" y="16021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9586788" y="4763877"/>
            <a:ext cx="6877461" cy="811498"/>
          </a:xfrm>
          <a:prstGeom prst="rect">
            <a:avLst/>
          </a:prstGeom>
        </p:spPr>
        <p:txBody>
          <a:bodyPr anchor="t" rtlCol="false" tIns="0" lIns="0" bIns="0" rIns="0">
            <a:spAutoFit/>
          </a:bodyPr>
          <a:lstStyle/>
          <a:p>
            <a:pPr algn="ctr">
              <a:lnSpc>
                <a:spcPts val="6291"/>
              </a:lnSpc>
            </a:pPr>
            <a:r>
              <a:rPr lang="en-US" sz="5567">
                <a:solidFill>
                  <a:srgbClr val="000066"/>
                </a:solidFill>
                <a:latin typeface="Archivo Black"/>
                <a:ea typeface="Archivo Black"/>
                <a:cs typeface="Archivo Black"/>
                <a:sym typeface="Archivo Black"/>
              </a:rPr>
              <a:t>Dasar Hukum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999330"/>
            <a:ext cx="4566209" cy="3287670"/>
          </a:xfrm>
          <a:custGeom>
            <a:avLst/>
            <a:gdLst/>
            <a:ahLst/>
            <a:cxnLst/>
            <a:rect r="r" b="b" t="t" l="l"/>
            <a:pathLst>
              <a:path h="3287670" w="4566209">
                <a:moveTo>
                  <a:pt x="0" y="0"/>
                </a:moveTo>
                <a:lnTo>
                  <a:pt x="4566209" y="0"/>
                </a:lnTo>
                <a:lnTo>
                  <a:pt x="4566209" y="3287670"/>
                </a:lnTo>
                <a:lnTo>
                  <a:pt x="0" y="3287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492903" y="0"/>
            <a:ext cx="3795097" cy="2732470"/>
          </a:xfrm>
          <a:custGeom>
            <a:avLst/>
            <a:gdLst/>
            <a:ahLst/>
            <a:cxnLst/>
            <a:rect r="r" b="b" t="t" l="l"/>
            <a:pathLst>
              <a:path h="2732470" w="3795097">
                <a:moveTo>
                  <a:pt x="3795097" y="2732470"/>
                </a:moveTo>
                <a:lnTo>
                  <a:pt x="0" y="2732470"/>
                </a:lnTo>
                <a:lnTo>
                  <a:pt x="0" y="0"/>
                </a:lnTo>
                <a:lnTo>
                  <a:pt x="3795097" y="0"/>
                </a:lnTo>
                <a:lnTo>
                  <a:pt x="3795097" y="273247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014694" y="-636056"/>
            <a:ext cx="11924200" cy="10463486"/>
          </a:xfrm>
          <a:custGeom>
            <a:avLst/>
            <a:gdLst/>
            <a:ahLst/>
            <a:cxnLst/>
            <a:rect r="r" b="b" t="t" l="l"/>
            <a:pathLst>
              <a:path h="10463486" w="11924200">
                <a:moveTo>
                  <a:pt x="0" y="0"/>
                </a:moveTo>
                <a:lnTo>
                  <a:pt x="11924200" y="0"/>
                </a:lnTo>
                <a:lnTo>
                  <a:pt x="11924200" y="10463485"/>
                </a:lnTo>
                <a:lnTo>
                  <a:pt x="0" y="10463485"/>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756203" y="4424445"/>
            <a:ext cx="8678652" cy="3378184"/>
          </a:xfrm>
          <a:prstGeom prst="rect">
            <a:avLst/>
          </a:prstGeom>
        </p:spPr>
        <p:txBody>
          <a:bodyPr anchor="t" rtlCol="false" tIns="0" lIns="0" bIns="0" rIns="0">
            <a:spAutoFit/>
          </a:bodyPr>
          <a:lstStyle/>
          <a:p>
            <a:pPr algn="l" marL="557830" indent="-278915" lvl="1">
              <a:lnSpc>
                <a:spcPts val="3875"/>
              </a:lnSpc>
              <a:buFont typeface="Arial"/>
              <a:buChar char="•"/>
            </a:pPr>
            <a:r>
              <a:rPr lang="en-US" b="true" sz="2583">
                <a:solidFill>
                  <a:srgbClr val="000000"/>
                </a:solidFill>
                <a:latin typeface="Open Sans Bold"/>
                <a:ea typeface="Open Sans Bold"/>
                <a:cs typeface="Open Sans Bold"/>
                <a:sym typeface="Open Sans Bold"/>
              </a:rPr>
              <a:t>Aspek  Lembaga Terkait</a:t>
            </a:r>
          </a:p>
          <a:p>
            <a:pPr algn="l" marL="557830" indent="-278915" lvl="1">
              <a:lnSpc>
                <a:spcPts val="3875"/>
              </a:lnSpc>
              <a:buFont typeface="Arial"/>
              <a:buChar char="•"/>
            </a:pPr>
            <a:r>
              <a:rPr lang="en-US" b="true" sz="2583">
                <a:solidFill>
                  <a:srgbClr val="000000"/>
                </a:solidFill>
                <a:latin typeface="Open Sans Bold"/>
                <a:ea typeface="Open Sans Bold"/>
                <a:cs typeface="Open Sans Bold"/>
                <a:sym typeface="Open Sans Bold"/>
              </a:rPr>
              <a:t>Pengawasan Bank      OJK (Otoritas Jasa Keuangan)</a:t>
            </a:r>
          </a:p>
          <a:p>
            <a:pPr algn="l" marL="557830" indent="-278915" lvl="1">
              <a:lnSpc>
                <a:spcPts val="3875"/>
              </a:lnSpc>
              <a:buFont typeface="Arial"/>
              <a:buChar char="•"/>
            </a:pPr>
            <a:r>
              <a:rPr lang="en-US" b="true" sz="2583">
                <a:solidFill>
                  <a:srgbClr val="000000"/>
                </a:solidFill>
                <a:latin typeface="Open Sans Bold"/>
                <a:ea typeface="Open Sans Bold"/>
                <a:cs typeface="Open Sans Bold"/>
                <a:sym typeface="Open Sans Bold"/>
              </a:rPr>
              <a:t>Penjaminan Dana Nasabah    LPS (Lembaga Penjamin Simpanan)</a:t>
            </a:r>
          </a:p>
          <a:p>
            <a:pPr algn="l" marL="557830" indent="-278915" lvl="1">
              <a:lnSpc>
                <a:spcPts val="3875"/>
              </a:lnSpc>
              <a:buFont typeface="Arial"/>
              <a:buChar char="•"/>
            </a:pPr>
            <a:r>
              <a:rPr lang="en-US" b="true" sz="2583">
                <a:solidFill>
                  <a:srgbClr val="000000"/>
                </a:solidFill>
                <a:latin typeface="Open Sans Bold"/>
                <a:ea typeface="Open Sans Bold"/>
                <a:cs typeface="Open Sans Bold"/>
                <a:sym typeface="Open Sans Bold"/>
              </a:rPr>
              <a:t>Kebijakan Moneter    Bank Indonesia</a:t>
            </a:r>
          </a:p>
          <a:p>
            <a:pPr algn="l">
              <a:lnSpc>
                <a:spcPts val="3875"/>
              </a:lnSpc>
            </a:pPr>
          </a:p>
        </p:txBody>
      </p:sp>
      <p:sp>
        <p:nvSpPr>
          <p:cNvPr name="TextBox 6" id="6"/>
          <p:cNvSpPr txBox="true"/>
          <p:nvPr/>
        </p:nvSpPr>
        <p:spPr>
          <a:xfrm rot="0">
            <a:off x="1312336" y="3059805"/>
            <a:ext cx="8508739" cy="1287780"/>
          </a:xfrm>
          <a:prstGeom prst="rect">
            <a:avLst/>
          </a:prstGeom>
        </p:spPr>
        <p:txBody>
          <a:bodyPr anchor="t" rtlCol="false" tIns="0" lIns="0" bIns="0" rIns="0">
            <a:spAutoFit/>
          </a:bodyPr>
          <a:lstStyle/>
          <a:p>
            <a:pPr algn="l">
              <a:lnSpc>
                <a:spcPts val="5085"/>
              </a:lnSpc>
            </a:pPr>
            <a:r>
              <a:rPr lang="en-US" sz="4500">
                <a:solidFill>
                  <a:srgbClr val="000000"/>
                </a:solidFill>
                <a:latin typeface="Archivo Black"/>
                <a:ea typeface="Archivo Black"/>
                <a:cs typeface="Archivo Black"/>
                <a:sym typeface="Archivo Black"/>
              </a:rPr>
              <a:t>Pengawasan dan Penjaminan</a:t>
            </a:r>
          </a:p>
        </p:txBody>
      </p:sp>
      <p:sp>
        <p:nvSpPr>
          <p:cNvPr name="TextBox 7" id="7"/>
          <p:cNvSpPr txBox="true"/>
          <p:nvPr/>
        </p:nvSpPr>
        <p:spPr>
          <a:xfrm rot="0">
            <a:off x="9434855" y="5681427"/>
            <a:ext cx="8048513" cy="2836828"/>
          </a:xfrm>
          <a:prstGeom prst="rect">
            <a:avLst/>
          </a:prstGeom>
        </p:spPr>
        <p:txBody>
          <a:bodyPr anchor="t" rtlCol="false" tIns="0" lIns="0" bIns="0" rIns="0">
            <a:spAutoFit/>
          </a:bodyPr>
          <a:lstStyle/>
          <a:p>
            <a:pPr algn="l" marL="548942" indent="-274471" lvl="1">
              <a:lnSpc>
                <a:spcPts val="3813"/>
              </a:lnSpc>
              <a:buFont typeface="Arial"/>
              <a:buChar char="•"/>
            </a:pPr>
            <a:r>
              <a:rPr lang="en-US" b="true" sz="2542">
                <a:solidFill>
                  <a:srgbClr val="000000"/>
                </a:solidFill>
                <a:latin typeface="Open Sans Bold"/>
                <a:ea typeface="Open Sans Bold"/>
                <a:cs typeface="Open Sans Bold"/>
                <a:sym typeface="Open Sans Bold"/>
              </a:rPr>
              <a:t>Menjadi perantara (intermediary) antara pemilik dana dan pengguna dana.</a:t>
            </a:r>
          </a:p>
          <a:p>
            <a:pPr algn="l" marL="548942" indent="-274471" lvl="1">
              <a:lnSpc>
                <a:spcPts val="3813"/>
              </a:lnSpc>
              <a:buFont typeface="Arial"/>
              <a:buChar char="•"/>
            </a:pPr>
            <a:r>
              <a:rPr lang="en-US" b="true" sz="2542">
                <a:solidFill>
                  <a:srgbClr val="000000"/>
                </a:solidFill>
                <a:latin typeface="Open Sans Bold"/>
                <a:ea typeface="Open Sans Bold"/>
                <a:cs typeface="Open Sans Bold"/>
                <a:sym typeface="Open Sans Bold"/>
              </a:rPr>
              <a:t>Mendukung pertumbuhan ekonomi melalui kredit/pinjaman.</a:t>
            </a:r>
          </a:p>
          <a:p>
            <a:pPr algn="l" marL="548942" indent="-274471" lvl="1">
              <a:lnSpc>
                <a:spcPts val="3813"/>
              </a:lnSpc>
              <a:buFont typeface="Arial"/>
              <a:buChar char="•"/>
            </a:pPr>
            <a:r>
              <a:rPr lang="en-US" b="true" sz="2542">
                <a:solidFill>
                  <a:srgbClr val="000000"/>
                </a:solidFill>
                <a:latin typeface="Open Sans Bold"/>
                <a:ea typeface="Open Sans Bold"/>
                <a:cs typeface="Open Sans Bold"/>
                <a:sym typeface="Open Sans Bold"/>
              </a:rPr>
              <a:t>Menyediakan layanan pembayaran, simpanan, dan investasi.</a:t>
            </a:r>
          </a:p>
        </p:txBody>
      </p:sp>
      <p:sp>
        <p:nvSpPr>
          <p:cNvPr name="TextBox 8" id="8"/>
          <p:cNvSpPr txBox="true"/>
          <p:nvPr/>
        </p:nvSpPr>
        <p:spPr>
          <a:xfrm rot="0">
            <a:off x="10015417" y="3646996"/>
            <a:ext cx="7612253" cy="1925955"/>
          </a:xfrm>
          <a:prstGeom prst="rect">
            <a:avLst/>
          </a:prstGeom>
        </p:spPr>
        <p:txBody>
          <a:bodyPr anchor="t" rtlCol="false" tIns="0" lIns="0" bIns="0" rIns="0">
            <a:spAutoFit/>
          </a:bodyPr>
          <a:lstStyle/>
          <a:p>
            <a:pPr algn="l">
              <a:lnSpc>
                <a:spcPts val="5084"/>
              </a:lnSpc>
            </a:pPr>
            <a:r>
              <a:rPr lang="en-US" sz="4500">
                <a:solidFill>
                  <a:srgbClr val="000000"/>
                </a:solidFill>
                <a:latin typeface="Archivo Black"/>
                <a:ea typeface="Archivo Black"/>
                <a:cs typeface="Archivo Black"/>
                <a:sym typeface="Archivo Black"/>
              </a:rPr>
              <a:t>Peran Kelembagaan Perbankan Konvensional</a:t>
            </a:r>
          </a:p>
        </p:txBody>
      </p:sp>
      <p:sp>
        <p:nvSpPr>
          <p:cNvPr name="Freeform 9" id="9"/>
          <p:cNvSpPr/>
          <p:nvPr/>
        </p:nvSpPr>
        <p:spPr>
          <a:xfrm flipH="false" flipV="true" rot="0">
            <a:off x="0" y="-19050"/>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6"/>
            <a:stretch>
              <a:fillRect l="0" t="0" r="0" b="0"/>
            </a:stretch>
          </a:blipFill>
        </p:spPr>
      </p:sp>
      <p:grpSp>
        <p:nvGrpSpPr>
          <p:cNvPr name="Group 10" id="10"/>
          <p:cNvGrpSpPr/>
          <p:nvPr/>
        </p:nvGrpSpPr>
        <p:grpSpPr>
          <a:xfrm rot="0">
            <a:off x="3892252" y="0"/>
            <a:ext cx="9728912" cy="1154014"/>
            <a:chOff x="0" y="0"/>
            <a:chExt cx="2982863" cy="353818"/>
          </a:xfrm>
        </p:grpSpPr>
        <p:sp>
          <p:nvSpPr>
            <p:cNvPr name="Freeform 11" id="11"/>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12" id="12"/>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sp>
        <p:nvSpPr>
          <p:cNvPr name="TextBox 13" id="13"/>
          <p:cNvSpPr txBox="true"/>
          <p:nvPr/>
        </p:nvSpPr>
        <p:spPr>
          <a:xfrm rot="0">
            <a:off x="1725183" y="267127"/>
            <a:ext cx="11991231" cy="565785"/>
          </a:xfrm>
          <a:prstGeom prst="rect">
            <a:avLst/>
          </a:prstGeom>
        </p:spPr>
        <p:txBody>
          <a:bodyPr anchor="t" rtlCol="false" tIns="0" lIns="0" bIns="0" rIns="0">
            <a:spAutoFit/>
          </a:bodyPr>
          <a:lstStyle/>
          <a:p>
            <a:pPr algn="l">
              <a:lnSpc>
                <a:spcPts val="43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Konvensional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761827" y="0"/>
            <a:ext cx="3526173" cy="2538844"/>
          </a:xfrm>
          <a:custGeom>
            <a:avLst/>
            <a:gdLst/>
            <a:ahLst/>
            <a:cxnLst/>
            <a:rect r="r" b="b" t="t" l="l"/>
            <a:pathLst>
              <a:path h="2538844" w="3526173">
                <a:moveTo>
                  <a:pt x="3526173" y="2538844"/>
                </a:moveTo>
                <a:lnTo>
                  <a:pt x="0" y="2538844"/>
                </a:lnTo>
                <a:lnTo>
                  <a:pt x="0" y="0"/>
                </a:lnTo>
                <a:lnTo>
                  <a:pt x="3526173" y="0"/>
                </a:lnTo>
                <a:lnTo>
                  <a:pt x="3526173" y="253884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890220" y="-482649"/>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181100" y="3443625"/>
            <a:ext cx="3790658" cy="4378586"/>
            <a:chOff x="0" y="0"/>
            <a:chExt cx="799108" cy="923049"/>
          </a:xfrm>
        </p:grpSpPr>
        <p:sp>
          <p:nvSpPr>
            <p:cNvPr name="Freeform 6" id="6"/>
            <p:cNvSpPr/>
            <p:nvPr/>
          </p:nvSpPr>
          <p:spPr>
            <a:xfrm flipH="false" flipV="false" rot="0">
              <a:off x="0" y="0"/>
              <a:ext cx="799108" cy="923049"/>
            </a:xfrm>
            <a:custGeom>
              <a:avLst/>
              <a:gdLst/>
              <a:ahLst/>
              <a:cxnLst/>
              <a:rect r="r" b="b" t="t" l="l"/>
              <a:pathLst>
                <a:path h="923049" w="799108">
                  <a:moveTo>
                    <a:pt x="46974" y="0"/>
                  </a:moveTo>
                  <a:lnTo>
                    <a:pt x="752134" y="0"/>
                  </a:lnTo>
                  <a:cubicBezTo>
                    <a:pt x="778077" y="0"/>
                    <a:pt x="799108" y="21031"/>
                    <a:pt x="799108" y="46974"/>
                  </a:cubicBezTo>
                  <a:lnTo>
                    <a:pt x="799108" y="876075"/>
                  </a:lnTo>
                  <a:cubicBezTo>
                    <a:pt x="799108" y="888533"/>
                    <a:pt x="794159" y="900481"/>
                    <a:pt x="785350" y="909291"/>
                  </a:cubicBezTo>
                  <a:cubicBezTo>
                    <a:pt x="776540" y="918100"/>
                    <a:pt x="764592" y="923049"/>
                    <a:pt x="752134" y="923049"/>
                  </a:cubicBezTo>
                  <a:lnTo>
                    <a:pt x="46974" y="923049"/>
                  </a:lnTo>
                  <a:cubicBezTo>
                    <a:pt x="34516" y="923049"/>
                    <a:pt x="22568" y="918100"/>
                    <a:pt x="13759" y="909291"/>
                  </a:cubicBezTo>
                  <a:cubicBezTo>
                    <a:pt x="4949" y="900481"/>
                    <a:pt x="0" y="888533"/>
                    <a:pt x="0" y="876075"/>
                  </a:cubicBezTo>
                  <a:lnTo>
                    <a:pt x="0" y="46974"/>
                  </a:lnTo>
                  <a:cubicBezTo>
                    <a:pt x="0" y="34516"/>
                    <a:pt x="4949" y="22568"/>
                    <a:pt x="13759" y="13759"/>
                  </a:cubicBezTo>
                  <a:cubicBezTo>
                    <a:pt x="22568" y="4949"/>
                    <a:pt x="34516" y="0"/>
                    <a:pt x="46974" y="0"/>
                  </a:cubicBezTo>
                  <a:close/>
                </a:path>
              </a:pathLst>
            </a:custGeom>
            <a:blipFill>
              <a:blip r:embed="rId6"/>
              <a:stretch>
                <a:fillRect l="-52904" t="0" r="-52904" b="0"/>
              </a:stretch>
            </a:blipFill>
          </p:spPr>
        </p:sp>
      </p:grpSp>
      <p:sp>
        <p:nvSpPr>
          <p:cNvPr name="TextBox 7" id="7"/>
          <p:cNvSpPr txBox="true"/>
          <p:nvPr/>
        </p:nvSpPr>
        <p:spPr>
          <a:xfrm rot="0">
            <a:off x="5797252" y="2172169"/>
            <a:ext cx="11553560" cy="6921500"/>
          </a:xfrm>
          <a:prstGeom prst="rect">
            <a:avLst/>
          </a:prstGeom>
        </p:spPr>
        <p:txBody>
          <a:bodyPr anchor="t" rtlCol="false" tIns="0" lIns="0" bIns="0" rIns="0">
            <a:spAutoFit/>
          </a:bodyPr>
          <a:lstStyle/>
          <a:p>
            <a:pPr algn="just">
              <a:lnSpc>
                <a:spcPts val="3080"/>
              </a:lnSpc>
            </a:pPr>
            <a:r>
              <a:rPr lang="en-US" sz="2200" b="true">
                <a:solidFill>
                  <a:srgbClr val="000000"/>
                </a:solidFill>
                <a:latin typeface="Open Sans Bold"/>
                <a:ea typeface="Open Sans Bold"/>
                <a:cs typeface="Open Sans Bold"/>
                <a:sym typeface="Open Sans Bold"/>
              </a:rPr>
              <a:t>Berdasarkan KEGIATAN USAHA</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Umum :  Bank yang memberikan layanan perbankan lengkap seperti simpanan, pinjaman, </a:t>
            </a:r>
          </a:p>
          <a:p>
            <a:pPr algn="just">
              <a:lnSpc>
                <a:spcPts val="2800"/>
              </a:lnSpc>
            </a:pPr>
            <a:r>
              <a:rPr lang="en-US" sz="2000">
                <a:solidFill>
                  <a:srgbClr val="000000"/>
                </a:solidFill>
                <a:latin typeface="Open Sans"/>
                <a:ea typeface="Open Sans"/>
                <a:cs typeface="Open Sans"/>
                <a:sym typeface="Open Sans"/>
              </a:rPr>
              <a:t>       </a:t>
            </a:r>
            <a:r>
              <a:rPr lang="en-US" sz="2000">
                <a:solidFill>
                  <a:srgbClr val="000000"/>
                </a:solidFill>
                <a:latin typeface="Open Sans"/>
                <a:ea typeface="Open Sans"/>
                <a:cs typeface="Open Sans"/>
                <a:sym typeface="Open Sans"/>
              </a:rPr>
              <a:t>transfer, dan jasa keuangan lainnya untuk masyarakat umum.</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Perkreditan Rakyat (BPR)  : Bank yang melayani masyarakat kecil, fokus pada tabungan </a:t>
            </a:r>
          </a:p>
          <a:p>
            <a:pPr algn="just">
              <a:lnSpc>
                <a:spcPts val="2800"/>
              </a:lnSpc>
            </a:pPr>
            <a:r>
              <a:rPr lang="en-US" sz="2000">
                <a:solidFill>
                  <a:srgbClr val="000000"/>
                </a:solidFill>
                <a:latin typeface="Open Sans"/>
                <a:ea typeface="Open Sans"/>
                <a:cs typeface="Open Sans"/>
                <a:sym typeface="Open Sans"/>
              </a:rPr>
              <a:t>      </a:t>
            </a:r>
            <a:r>
              <a:rPr lang="en-US" sz="2000">
                <a:solidFill>
                  <a:srgbClr val="000000"/>
                </a:solidFill>
                <a:latin typeface="Open Sans"/>
                <a:ea typeface="Open Sans"/>
                <a:cs typeface="Open Sans"/>
                <a:sym typeface="Open Sans"/>
              </a:rPr>
              <a:t>dan kredit mikro, tidak melayani valas dan transaksi antar bank.</a:t>
            </a:r>
          </a:p>
          <a:p>
            <a:pPr algn="just">
              <a:lnSpc>
                <a:spcPts val="2520"/>
              </a:lnSpc>
            </a:pPr>
          </a:p>
          <a:p>
            <a:pPr algn="just">
              <a:lnSpc>
                <a:spcPts val="3080"/>
              </a:lnSpc>
            </a:pPr>
            <a:r>
              <a:rPr lang="en-US" sz="2200" b="true">
                <a:solidFill>
                  <a:srgbClr val="000000"/>
                </a:solidFill>
                <a:latin typeface="Open Sans Bold"/>
                <a:ea typeface="Open Sans Bold"/>
                <a:cs typeface="Open Sans Bold"/>
                <a:sym typeface="Open Sans Bold"/>
              </a:rPr>
              <a:t>Berdasarkan PRINSIP OPERASI</a:t>
            </a:r>
          </a:p>
          <a:p>
            <a:pPr algn="just" marL="410213" indent="-205106" lvl="1">
              <a:lnSpc>
                <a:spcPts val="2660"/>
              </a:lnSpc>
              <a:buFont typeface="Arial"/>
              <a:buChar char="•"/>
            </a:pPr>
            <a:r>
              <a:rPr lang="en-US" sz="1900">
                <a:solidFill>
                  <a:srgbClr val="000000"/>
                </a:solidFill>
                <a:latin typeface="Open Sans"/>
                <a:ea typeface="Open Sans"/>
                <a:cs typeface="Open Sans"/>
                <a:sym typeface="Open Sans"/>
              </a:rPr>
              <a:t>Bank Konvensional     Bank yang beroperasi dengan sistem bunga (interest) dan prinsip ekonomi umum.</a:t>
            </a:r>
          </a:p>
          <a:p>
            <a:pPr algn="just" marL="410213" indent="-205106" lvl="1">
              <a:lnSpc>
                <a:spcPts val="2660"/>
              </a:lnSpc>
              <a:buFont typeface="Arial"/>
              <a:buChar char="•"/>
            </a:pPr>
            <a:r>
              <a:rPr lang="en-US" sz="1900">
                <a:solidFill>
                  <a:srgbClr val="000000"/>
                </a:solidFill>
                <a:latin typeface="Open Sans"/>
                <a:ea typeface="Open Sans"/>
                <a:cs typeface="Open Sans"/>
                <a:sym typeface="Open Sans"/>
              </a:rPr>
              <a:t>Bank Syariah  Bank yang beroperasi berdasarkan prinsip syariah Islam, bebas riba, </a:t>
            </a:r>
          </a:p>
          <a:p>
            <a:pPr algn="just">
              <a:lnSpc>
                <a:spcPts val="2660"/>
              </a:lnSpc>
            </a:pPr>
            <a:r>
              <a:rPr lang="en-US" sz="1900">
                <a:solidFill>
                  <a:srgbClr val="000000"/>
                </a:solidFill>
                <a:latin typeface="Open Sans"/>
                <a:ea typeface="Open Sans"/>
                <a:cs typeface="Open Sans"/>
                <a:sym typeface="Open Sans"/>
              </a:rPr>
              <a:t>      </a:t>
            </a:r>
            <a:r>
              <a:rPr lang="en-US" sz="1900">
                <a:solidFill>
                  <a:srgbClr val="000000"/>
                </a:solidFill>
                <a:latin typeface="Open Sans"/>
                <a:ea typeface="Open Sans"/>
                <a:cs typeface="Open Sans"/>
                <a:sym typeface="Open Sans"/>
              </a:rPr>
              <a:t>menggunakan akad seperti mudharabah, murabahah, ijarah, dll.</a:t>
            </a:r>
          </a:p>
          <a:p>
            <a:pPr algn="just">
              <a:lnSpc>
                <a:spcPts val="2520"/>
              </a:lnSpc>
            </a:pPr>
          </a:p>
          <a:p>
            <a:pPr algn="just">
              <a:lnSpc>
                <a:spcPts val="3080"/>
              </a:lnSpc>
            </a:pPr>
            <a:r>
              <a:rPr lang="en-US" sz="2200" b="true">
                <a:solidFill>
                  <a:srgbClr val="000000"/>
                </a:solidFill>
                <a:latin typeface="Open Sans Bold"/>
                <a:ea typeface="Open Sans Bold"/>
                <a:cs typeface="Open Sans Bold"/>
                <a:sym typeface="Open Sans Bold"/>
              </a:rPr>
              <a:t>Berdasarkan KEPEMILIKAN</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Pemerintah dimiliki oleh negara (misal: Bank Mandiri, BRI).</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Swasta Nasional dimiliki oleh pihak swasta nasional (misal: Bank Danamon, CIMB Niaga).</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Asing dimiliki oleh pihak luar negeri, beroperasi di Indonesia (misal: HSBC, Citibank).</a:t>
            </a:r>
          </a:p>
          <a:p>
            <a:pPr algn="just" marL="431802" indent="-215901" lvl="1">
              <a:lnSpc>
                <a:spcPts val="2800"/>
              </a:lnSpc>
              <a:buFont typeface="Arial"/>
              <a:buChar char="•"/>
            </a:pPr>
            <a:r>
              <a:rPr lang="en-US" sz="2000">
                <a:solidFill>
                  <a:srgbClr val="000000"/>
                </a:solidFill>
                <a:latin typeface="Open Sans"/>
                <a:ea typeface="Open Sans"/>
                <a:cs typeface="Open Sans"/>
                <a:sym typeface="Open Sans"/>
              </a:rPr>
              <a:t>Bank Campuran dimiliki bersama oleh pihak lokal dan asing.</a:t>
            </a:r>
          </a:p>
          <a:p>
            <a:pPr algn="just">
              <a:lnSpc>
                <a:spcPts val="2520"/>
              </a:lnSpc>
            </a:pPr>
          </a:p>
          <a:p>
            <a:pPr algn="just">
              <a:lnSpc>
                <a:spcPts val="2520"/>
              </a:lnSpc>
            </a:pPr>
          </a:p>
        </p:txBody>
      </p:sp>
      <p:sp>
        <p:nvSpPr>
          <p:cNvPr name="Freeform 8" id="8"/>
          <p:cNvSpPr/>
          <p:nvPr/>
        </p:nvSpPr>
        <p:spPr>
          <a:xfrm flipH="false" flipV="true" rot="0">
            <a:off x="0" y="-19050"/>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7"/>
            <a:stretch>
              <a:fillRect l="0" t="0" r="0" b="0"/>
            </a:stretch>
          </a:blipFill>
        </p:spPr>
      </p:sp>
      <p:grpSp>
        <p:nvGrpSpPr>
          <p:cNvPr name="Group 9" id="9"/>
          <p:cNvGrpSpPr/>
          <p:nvPr/>
        </p:nvGrpSpPr>
        <p:grpSpPr>
          <a:xfrm rot="0">
            <a:off x="3892252" y="0"/>
            <a:ext cx="9728912" cy="1154014"/>
            <a:chOff x="0" y="0"/>
            <a:chExt cx="2982863" cy="353818"/>
          </a:xfrm>
        </p:grpSpPr>
        <p:sp>
          <p:nvSpPr>
            <p:cNvPr name="Freeform 10" id="10"/>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11" id="11"/>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sp>
        <p:nvSpPr>
          <p:cNvPr name="TextBox 12" id="12"/>
          <p:cNvSpPr txBox="true"/>
          <p:nvPr/>
        </p:nvSpPr>
        <p:spPr>
          <a:xfrm rot="0">
            <a:off x="1725183" y="267127"/>
            <a:ext cx="11991231" cy="565785"/>
          </a:xfrm>
          <a:prstGeom prst="rect">
            <a:avLst/>
          </a:prstGeom>
        </p:spPr>
        <p:txBody>
          <a:bodyPr anchor="t" rtlCol="false" tIns="0" lIns="0" bIns="0" rIns="0">
            <a:spAutoFit/>
          </a:bodyPr>
          <a:lstStyle/>
          <a:p>
            <a:pPr algn="l">
              <a:lnSpc>
                <a:spcPts val="43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Konvensional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2"/>
            <a:stretch>
              <a:fillRect l="0" t="0" r="0" b="0"/>
            </a:stretch>
          </a:blipFill>
        </p:spPr>
      </p:sp>
      <p:sp>
        <p:nvSpPr>
          <p:cNvPr name="Freeform 3" id="3"/>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230997"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3662107" y="0"/>
            <a:ext cx="4625893" cy="3330643"/>
          </a:xfrm>
          <a:custGeom>
            <a:avLst/>
            <a:gdLst/>
            <a:ahLst/>
            <a:cxnLst/>
            <a:rect r="r" b="b" t="t" l="l"/>
            <a:pathLst>
              <a:path h="3330643" w="4625893">
                <a:moveTo>
                  <a:pt x="4625893" y="3330643"/>
                </a:moveTo>
                <a:lnTo>
                  <a:pt x="0" y="3330643"/>
                </a:lnTo>
                <a:lnTo>
                  <a:pt x="0" y="0"/>
                </a:lnTo>
                <a:lnTo>
                  <a:pt x="4625893" y="0"/>
                </a:lnTo>
                <a:lnTo>
                  <a:pt x="4625893" y="3330643"/>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3892252" y="-143557"/>
            <a:ext cx="4801498" cy="1307096"/>
            <a:chOff x="0" y="0"/>
            <a:chExt cx="1472129" cy="400753"/>
          </a:xfrm>
        </p:grpSpPr>
        <p:sp>
          <p:nvSpPr>
            <p:cNvPr name="Freeform 7" id="7"/>
            <p:cNvSpPr/>
            <p:nvPr/>
          </p:nvSpPr>
          <p:spPr>
            <a:xfrm flipH="false" flipV="false" rot="0">
              <a:off x="0" y="0"/>
              <a:ext cx="1472129" cy="400753"/>
            </a:xfrm>
            <a:custGeom>
              <a:avLst/>
              <a:gdLst/>
              <a:ahLst/>
              <a:cxnLst/>
              <a:rect r="r" b="b" t="t" l="l"/>
              <a:pathLst>
                <a:path h="400753" w="1472129">
                  <a:moveTo>
                    <a:pt x="203200" y="0"/>
                  </a:moveTo>
                  <a:lnTo>
                    <a:pt x="1472129" y="0"/>
                  </a:lnTo>
                  <a:lnTo>
                    <a:pt x="1268929" y="400753"/>
                  </a:lnTo>
                  <a:lnTo>
                    <a:pt x="0" y="400753"/>
                  </a:lnTo>
                  <a:lnTo>
                    <a:pt x="203200" y="0"/>
                  </a:lnTo>
                  <a:close/>
                </a:path>
              </a:pathLst>
            </a:custGeom>
            <a:solidFill>
              <a:srgbClr val="112D4E"/>
            </a:solidFill>
          </p:spPr>
        </p:sp>
        <p:sp>
          <p:nvSpPr>
            <p:cNvPr name="TextBox 8" id="8"/>
            <p:cNvSpPr txBox="true"/>
            <p:nvPr/>
          </p:nvSpPr>
          <p:spPr>
            <a:xfrm>
              <a:off x="101600" y="38100"/>
              <a:ext cx="1268929" cy="362653"/>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977963" y="2916930"/>
            <a:ext cx="5246370" cy="5618295"/>
            <a:chOff x="0" y="0"/>
            <a:chExt cx="812800" cy="870421"/>
          </a:xfrm>
        </p:grpSpPr>
        <p:sp>
          <p:nvSpPr>
            <p:cNvPr name="Freeform 10" id="10"/>
            <p:cNvSpPr/>
            <p:nvPr/>
          </p:nvSpPr>
          <p:spPr>
            <a:xfrm flipH="false" flipV="false" rot="0">
              <a:off x="0" y="0"/>
              <a:ext cx="812800" cy="870421"/>
            </a:xfrm>
            <a:custGeom>
              <a:avLst/>
              <a:gdLst/>
              <a:ahLst/>
              <a:cxnLst/>
              <a:rect r="r" b="b" t="t" l="l"/>
              <a:pathLst>
                <a:path h="870421" w="812800">
                  <a:moveTo>
                    <a:pt x="33940" y="0"/>
                  </a:moveTo>
                  <a:lnTo>
                    <a:pt x="778860" y="0"/>
                  </a:lnTo>
                  <a:cubicBezTo>
                    <a:pt x="797604" y="0"/>
                    <a:pt x="812800" y="15196"/>
                    <a:pt x="812800" y="33940"/>
                  </a:cubicBezTo>
                  <a:lnTo>
                    <a:pt x="812800" y="836480"/>
                  </a:lnTo>
                  <a:cubicBezTo>
                    <a:pt x="812800" y="855225"/>
                    <a:pt x="797604" y="870421"/>
                    <a:pt x="778860" y="870421"/>
                  </a:cubicBezTo>
                  <a:lnTo>
                    <a:pt x="33940" y="870421"/>
                  </a:lnTo>
                  <a:cubicBezTo>
                    <a:pt x="15196" y="870421"/>
                    <a:pt x="0" y="855225"/>
                    <a:pt x="0" y="836480"/>
                  </a:cubicBezTo>
                  <a:lnTo>
                    <a:pt x="0" y="33940"/>
                  </a:lnTo>
                  <a:cubicBezTo>
                    <a:pt x="0" y="15196"/>
                    <a:pt x="15196" y="0"/>
                    <a:pt x="33940" y="0"/>
                  </a:cubicBezTo>
                  <a:close/>
                </a:path>
              </a:pathLst>
            </a:custGeom>
            <a:blipFill>
              <a:blip r:embed="rId7"/>
              <a:stretch>
                <a:fillRect l="-30367" t="0" r="-30367" b="0"/>
              </a:stretch>
            </a:blipFill>
          </p:spPr>
        </p:sp>
      </p:grpSp>
      <p:sp>
        <p:nvSpPr>
          <p:cNvPr name="TextBox 11" id="11"/>
          <p:cNvSpPr txBox="true"/>
          <p:nvPr/>
        </p:nvSpPr>
        <p:spPr>
          <a:xfrm rot="0">
            <a:off x="1828137" y="124252"/>
            <a:ext cx="8530247" cy="943610"/>
          </a:xfrm>
          <a:prstGeom prst="rect">
            <a:avLst/>
          </a:prstGeom>
        </p:spPr>
        <p:txBody>
          <a:bodyPr anchor="t" rtlCol="false" tIns="0" lIns="0" bIns="0" rIns="0">
            <a:spAutoFit/>
          </a:bodyPr>
          <a:lstStyle/>
          <a:p>
            <a:pPr algn="l">
              <a:lnSpc>
                <a:spcPts val="7344"/>
              </a:lnSpc>
            </a:pPr>
            <a:r>
              <a:rPr lang="en-US" sz="6499">
                <a:solidFill>
                  <a:srgbClr val="FFFFFF"/>
                </a:solidFill>
                <a:latin typeface="Archivo Black"/>
                <a:ea typeface="Archivo Black"/>
                <a:cs typeface="Archivo Black"/>
                <a:sym typeface="Archivo Black"/>
              </a:rPr>
              <a:t>Kesimpulan</a:t>
            </a:r>
          </a:p>
        </p:txBody>
      </p:sp>
      <p:sp>
        <p:nvSpPr>
          <p:cNvPr name="TextBox 12" id="12"/>
          <p:cNvSpPr txBox="true"/>
          <p:nvPr/>
        </p:nvSpPr>
        <p:spPr>
          <a:xfrm rot="0">
            <a:off x="7773462" y="2429007"/>
            <a:ext cx="9303215" cy="7021195"/>
          </a:xfrm>
          <a:prstGeom prst="rect">
            <a:avLst/>
          </a:prstGeom>
        </p:spPr>
        <p:txBody>
          <a:bodyPr anchor="t" rtlCol="false" tIns="0" lIns="0" bIns="0" rIns="0">
            <a:spAutoFit/>
          </a:bodyPr>
          <a:lstStyle/>
          <a:p>
            <a:pPr algn="just">
              <a:lnSpc>
                <a:spcPts val="3359"/>
              </a:lnSpc>
            </a:pPr>
            <a:r>
              <a:rPr lang="en-US" sz="2400" b="true">
                <a:solidFill>
                  <a:srgbClr val="000000"/>
                </a:solidFill>
                <a:latin typeface="Open Sans Bold"/>
                <a:ea typeface="Open Sans Bold"/>
                <a:cs typeface="Open Sans Bold"/>
                <a:sym typeface="Open Sans Bold"/>
              </a:rPr>
              <a:t>Berdasarkan STATUS OPERASIONAL</a:t>
            </a:r>
          </a:p>
          <a:p>
            <a:pPr algn="just" marL="474981" indent="-237491" lvl="1">
              <a:lnSpc>
                <a:spcPts val="3080"/>
              </a:lnSpc>
              <a:buFont typeface="Arial"/>
              <a:buChar char="•"/>
            </a:pPr>
            <a:r>
              <a:rPr lang="en-US" sz="2200">
                <a:solidFill>
                  <a:srgbClr val="000000"/>
                </a:solidFill>
                <a:latin typeface="Open Sans"/>
                <a:ea typeface="Open Sans"/>
                <a:cs typeface="Open Sans"/>
                <a:sym typeface="Open Sans"/>
              </a:rPr>
              <a:t>Bank Devisa   Bank yang memiliki izin melakukan transaksi valuta asing (valas), </a:t>
            </a:r>
          </a:p>
          <a:p>
            <a:pPr algn="just">
              <a:lnSpc>
                <a:spcPts val="3080"/>
              </a:lnSpc>
            </a:pPr>
            <a:r>
              <a:rPr lang="en-US" sz="2200">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misal ekspor-impor.</a:t>
            </a:r>
          </a:p>
          <a:p>
            <a:pPr algn="just" marL="474981" indent="-237491" lvl="1">
              <a:lnSpc>
                <a:spcPts val="3080"/>
              </a:lnSpc>
              <a:buFont typeface="Arial"/>
              <a:buChar char="•"/>
            </a:pPr>
            <a:r>
              <a:rPr lang="en-US" sz="2200">
                <a:solidFill>
                  <a:srgbClr val="000000"/>
                </a:solidFill>
                <a:latin typeface="Open Sans"/>
                <a:ea typeface="Open Sans"/>
                <a:cs typeface="Open Sans"/>
                <a:sym typeface="Open Sans"/>
              </a:rPr>
              <a:t>Bank Non-Devisa        Bank yang hanya melayani transaksi dalam negeri </a:t>
            </a:r>
          </a:p>
          <a:p>
            <a:pPr algn="just">
              <a:lnSpc>
                <a:spcPts val="3080"/>
              </a:lnSpc>
            </a:pPr>
            <a:r>
              <a:rPr lang="en-US" sz="2200">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dan tidak memiliki izin valas.</a:t>
            </a:r>
          </a:p>
          <a:p>
            <a:pPr algn="just">
              <a:lnSpc>
                <a:spcPts val="3359"/>
              </a:lnSpc>
            </a:pPr>
          </a:p>
          <a:p>
            <a:pPr algn="just">
              <a:lnSpc>
                <a:spcPts val="3359"/>
              </a:lnSpc>
            </a:pPr>
            <a:r>
              <a:rPr lang="en-US" sz="2400" b="true">
                <a:solidFill>
                  <a:srgbClr val="000000"/>
                </a:solidFill>
                <a:latin typeface="Open Sans Bold"/>
                <a:ea typeface="Open Sans Bold"/>
                <a:cs typeface="Open Sans Bold"/>
                <a:sym typeface="Open Sans Bold"/>
              </a:rPr>
              <a:t>Berdasarkan FUNGSI</a:t>
            </a:r>
          </a:p>
          <a:p>
            <a:pPr algn="just" marL="474981" indent="-237491" lvl="1">
              <a:lnSpc>
                <a:spcPts val="3080"/>
              </a:lnSpc>
              <a:buFont typeface="Arial"/>
              <a:buChar char="•"/>
            </a:pPr>
            <a:r>
              <a:rPr lang="en-US" sz="2200">
                <a:solidFill>
                  <a:srgbClr val="000000"/>
                </a:solidFill>
                <a:latin typeface="Open Sans"/>
                <a:ea typeface="Open Sans"/>
                <a:cs typeface="Open Sans"/>
                <a:sym typeface="Open Sans"/>
              </a:rPr>
              <a:t>Bank Sentral   Mengatur kebijakan moneter, menjaga stabilitas keuangan, dan</a:t>
            </a:r>
          </a:p>
          <a:p>
            <a:pPr algn="just">
              <a:lnSpc>
                <a:spcPts val="3080"/>
              </a:lnSpc>
            </a:pPr>
            <a:r>
              <a:rPr lang="en-US" sz="2200">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 mengawasi perbankan (contoh: Bank Indonesia).</a:t>
            </a:r>
          </a:p>
          <a:p>
            <a:pPr algn="just" marL="474981" indent="-237491" lvl="1">
              <a:lnSpc>
                <a:spcPts val="3080"/>
              </a:lnSpc>
              <a:buFont typeface="Arial"/>
              <a:buChar char="•"/>
            </a:pPr>
            <a:r>
              <a:rPr lang="en-US" sz="2200">
                <a:solidFill>
                  <a:srgbClr val="000000"/>
                </a:solidFill>
                <a:latin typeface="Open Sans"/>
                <a:ea typeface="Open Sans"/>
                <a:cs typeface="Open Sans"/>
                <a:sym typeface="Open Sans"/>
              </a:rPr>
              <a:t>Bank Komersial          Memberi layanan simpan pinjam kepada </a:t>
            </a:r>
          </a:p>
          <a:p>
            <a:pPr algn="just">
              <a:lnSpc>
                <a:spcPts val="3080"/>
              </a:lnSpc>
            </a:pPr>
            <a:r>
              <a:rPr lang="en-US" sz="2200">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masyarakat umum, termasuk BUS, UUS, BPRS, dan BPR.</a:t>
            </a:r>
          </a:p>
          <a:p>
            <a:pPr algn="just" marL="474981" indent="-237491" lvl="1">
              <a:lnSpc>
                <a:spcPts val="3080"/>
              </a:lnSpc>
              <a:buFont typeface="Arial"/>
              <a:buChar char="•"/>
            </a:pPr>
            <a:r>
              <a:rPr lang="en-US" sz="2200">
                <a:solidFill>
                  <a:srgbClr val="000000"/>
                </a:solidFill>
                <a:latin typeface="Open Sans"/>
                <a:ea typeface="Open Sans"/>
                <a:cs typeface="Open Sans"/>
                <a:sym typeface="Open Sans"/>
              </a:rPr>
              <a:t>Bank Pembangunan   Fokus pada pembiayaan proyek pembangunan (nasional/daerah).</a:t>
            </a:r>
          </a:p>
          <a:p>
            <a:pPr algn="just">
              <a:lnSpc>
                <a:spcPts val="2800"/>
              </a:lnSpc>
            </a:pPr>
          </a:p>
          <a:p>
            <a:pPr algn="just">
              <a:lnSpc>
                <a:spcPts val="280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957071" y="-1413860"/>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225833" y="3355801"/>
            <a:ext cx="9836333" cy="3324418"/>
          </a:xfrm>
          <a:prstGeom prst="rect">
            <a:avLst/>
          </a:prstGeom>
        </p:spPr>
        <p:txBody>
          <a:bodyPr anchor="t" rtlCol="false" tIns="0" lIns="0" bIns="0" rIns="0">
            <a:spAutoFit/>
          </a:bodyPr>
          <a:lstStyle/>
          <a:p>
            <a:pPr algn="ctr">
              <a:lnSpc>
                <a:spcPts val="13005"/>
              </a:lnSpc>
            </a:pPr>
            <a:r>
              <a:rPr lang="en-US" sz="11509">
                <a:solidFill>
                  <a:srgbClr val="000000"/>
                </a:solidFill>
                <a:latin typeface="Archivo Black"/>
                <a:ea typeface="Archivo Black"/>
                <a:cs typeface="Archivo Black"/>
                <a:sym typeface="Archivo Black"/>
              </a:rPr>
              <a:t>TERIMA KASIH</a:t>
            </a:r>
          </a:p>
        </p:txBody>
      </p:sp>
      <p:sp>
        <p:nvSpPr>
          <p:cNvPr name="Freeform 4" id="4"/>
          <p:cNvSpPr/>
          <p:nvPr/>
        </p:nvSpPr>
        <p:spPr>
          <a:xfrm flipH="false" flipV="false" rot="0">
            <a:off x="68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4193524" y="5974484"/>
            <a:ext cx="3065776" cy="3283816"/>
          </a:xfrm>
          <a:custGeom>
            <a:avLst/>
            <a:gdLst/>
            <a:ahLst/>
            <a:cxnLst/>
            <a:rect r="r" b="b" t="t" l="l"/>
            <a:pathLst>
              <a:path h="3283816" w="3065776">
                <a:moveTo>
                  <a:pt x="0" y="0"/>
                </a:moveTo>
                <a:lnTo>
                  <a:pt x="3065776" y="0"/>
                </a:lnTo>
                <a:lnTo>
                  <a:pt x="3065776" y="3283816"/>
                </a:lnTo>
                <a:lnTo>
                  <a:pt x="0" y="32838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true" rot="-10800000">
            <a:off x="-542412" y="375009"/>
            <a:ext cx="3644841" cy="3904064"/>
          </a:xfrm>
          <a:custGeom>
            <a:avLst/>
            <a:gdLst/>
            <a:ahLst/>
            <a:cxnLst/>
            <a:rect r="r" b="b" t="t" l="l"/>
            <a:pathLst>
              <a:path h="3904064" w="3644841">
                <a:moveTo>
                  <a:pt x="3644841" y="3904064"/>
                </a:moveTo>
                <a:lnTo>
                  <a:pt x="0" y="3904064"/>
                </a:lnTo>
                <a:lnTo>
                  <a:pt x="0" y="0"/>
                </a:lnTo>
                <a:lnTo>
                  <a:pt x="3644841" y="0"/>
                </a:lnTo>
                <a:lnTo>
                  <a:pt x="3644841" y="3904064"/>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2"/>
            <a:stretch>
              <a:fillRect l="0" t="0" r="0" b="0"/>
            </a:stretch>
          </a:blipFill>
        </p:spPr>
      </p:sp>
      <p:sp>
        <p:nvSpPr>
          <p:cNvPr name="Freeform 3" id="3"/>
          <p:cNvSpPr/>
          <p:nvPr/>
        </p:nvSpPr>
        <p:spPr>
          <a:xfrm flipH="false" flipV="false" rot="0">
            <a:off x="0" y="6827175"/>
            <a:ext cx="4805312" cy="3459825"/>
          </a:xfrm>
          <a:custGeom>
            <a:avLst/>
            <a:gdLst/>
            <a:ahLst/>
            <a:cxnLst/>
            <a:rect r="r" b="b" t="t" l="l"/>
            <a:pathLst>
              <a:path h="3459825" w="4805312">
                <a:moveTo>
                  <a:pt x="0" y="0"/>
                </a:moveTo>
                <a:lnTo>
                  <a:pt x="4805312" y="0"/>
                </a:lnTo>
                <a:lnTo>
                  <a:pt x="4805312" y="3459825"/>
                </a:lnTo>
                <a:lnTo>
                  <a:pt x="0" y="34598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3892252" y="-97632"/>
            <a:ext cx="4801498" cy="1261171"/>
            <a:chOff x="0" y="0"/>
            <a:chExt cx="1472129" cy="386672"/>
          </a:xfrm>
        </p:grpSpPr>
        <p:sp>
          <p:nvSpPr>
            <p:cNvPr name="Freeform 6" id="6"/>
            <p:cNvSpPr/>
            <p:nvPr/>
          </p:nvSpPr>
          <p:spPr>
            <a:xfrm flipH="false" flipV="false" rot="0">
              <a:off x="0" y="0"/>
              <a:ext cx="1472129" cy="386672"/>
            </a:xfrm>
            <a:custGeom>
              <a:avLst/>
              <a:gdLst/>
              <a:ahLst/>
              <a:cxnLst/>
              <a:rect r="r" b="b" t="t" l="l"/>
              <a:pathLst>
                <a:path h="386672" w="1472129">
                  <a:moveTo>
                    <a:pt x="203200" y="0"/>
                  </a:moveTo>
                  <a:lnTo>
                    <a:pt x="1472129" y="0"/>
                  </a:lnTo>
                  <a:lnTo>
                    <a:pt x="1268929" y="386672"/>
                  </a:lnTo>
                  <a:lnTo>
                    <a:pt x="0" y="386672"/>
                  </a:lnTo>
                  <a:lnTo>
                    <a:pt x="203200" y="0"/>
                  </a:lnTo>
                  <a:close/>
                </a:path>
              </a:pathLst>
            </a:custGeom>
            <a:solidFill>
              <a:srgbClr val="112D4E"/>
            </a:solidFill>
          </p:spPr>
        </p:sp>
        <p:sp>
          <p:nvSpPr>
            <p:cNvPr name="TextBox 7" id="7"/>
            <p:cNvSpPr txBox="true"/>
            <p:nvPr/>
          </p:nvSpPr>
          <p:spPr>
            <a:xfrm>
              <a:off x="101600" y="38100"/>
              <a:ext cx="1268929" cy="348572"/>
            </a:xfrm>
            <a:prstGeom prst="rect">
              <a:avLst/>
            </a:prstGeom>
          </p:spPr>
          <p:txBody>
            <a:bodyPr anchor="ctr" rtlCol="false" tIns="50800" lIns="50800" bIns="50800" rIns="50800"/>
            <a:lstStyle/>
            <a:p>
              <a:pPr algn="ctr">
                <a:lnSpc>
                  <a:spcPts val="2524"/>
                </a:lnSpc>
              </a:pPr>
            </a:p>
          </p:txBody>
        </p:sp>
      </p:grpSp>
      <p:sp>
        <p:nvSpPr>
          <p:cNvPr name="Freeform 8" id="8"/>
          <p:cNvSpPr/>
          <p:nvPr/>
        </p:nvSpPr>
        <p:spPr>
          <a:xfrm flipH="false" flipV="false" rot="0">
            <a:off x="7755193"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9461180" y="3244726"/>
            <a:ext cx="8107883" cy="4684535"/>
            <a:chOff x="0" y="0"/>
            <a:chExt cx="1097335" cy="634013"/>
          </a:xfrm>
        </p:grpSpPr>
        <p:sp>
          <p:nvSpPr>
            <p:cNvPr name="Freeform 10" id="10"/>
            <p:cNvSpPr/>
            <p:nvPr/>
          </p:nvSpPr>
          <p:spPr>
            <a:xfrm flipH="false" flipV="false" rot="0">
              <a:off x="0" y="0"/>
              <a:ext cx="1097335" cy="634013"/>
            </a:xfrm>
            <a:custGeom>
              <a:avLst/>
              <a:gdLst/>
              <a:ahLst/>
              <a:cxnLst/>
              <a:rect r="r" b="b" t="t" l="l"/>
              <a:pathLst>
                <a:path h="634013" w="1097335">
                  <a:moveTo>
                    <a:pt x="21962" y="0"/>
                  </a:moveTo>
                  <a:lnTo>
                    <a:pt x="1075373" y="0"/>
                  </a:lnTo>
                  <a:cubicBezTo>
                    <a:pt x="1087502" y="0"/>
                    <a:pt x="1097335" y="9833"/>
                    <a:pt x="1097335" y="21962"/>
                  </a:cubicBezTo>
                  <a:lnTo>
                    <a:pt x="1097335" y="612051"/>
                  </a:lnTo>
                  <a:cubicBezTo>
                    <a:pt x="1097335" y="617876"/>
                    <a:pt x="1095021" y="623462"/>
                    <a:pt x="1090902" y="627581"/>
                  </a:cubicBezTo>
                  <a:cubicBezTo>
                    <a:pt x="1086784" y="631699"/>
                    <a:pt x="1081198" y="634013"/>
                    <a:pt x="1075373" y="634013"/>
                  </a:cubicBezTo>
                  <a:lnTo>
                    <a:pt x="21962" y="634013"/>
                  </a:lnTo>
                  <a:cubicBezTo>
                    <a:pt x="9833" y="634013"/>
                    <a:pt x="0" y="624180"/>
                    <a:pt x="0" y="612051"/>
                  </a:cubicBezTo>
                  <a:lnTo>
                    <a:pt x="0" y="21962"/>
                  </a:lnTo>
                  <a:cubicBezTo>
                    <a:pt x="0" y="16137"/>
                    <a:pt x="2314" y="10551"/>
                    <a:pt x="6432" y="6432"/>
                  </a:cubicBezTo>
                  <a:cubicBezTo>
                    <a:pt x="10551" y="2314"/>
                    <a:pt x="16137" y="0"/>
                    <a:pt x="21962" y="0"/>
                  </a:cubicBezTo>
                  <a:close/>
                </a:path>
              </a:pathLst>
            </a:custGeom>
            <a:blipFill>
              <a:blip r:embed="rId7"/>
              <a:stretch>
                <a:fillRect l="0" t="-7656" r="0" b="-7656"/>
              </a:stretch>
            </a:blipFill>
          </p:spPr>
        </p:sp>
      </p:grpSp>
      <p:grpSp>
        <p:nvGrpSpPr>
          <p:cNvPr name="Group 11" id="11"/>
          <p:cNvGrpSpPr/>
          <p:nvPr/>
        </p:nvGrpSpPr>
        <p:grpSpPr>
          <a:xfrm rot="0">
            <a:off x="7926643" y="-97632"/>
            <a:ext cx="4801498" cy="1261171"/>
            <a:chOff x="0" y="0"/>
            <a:chExt cx="1472129" cy="386672"/>
          </a:xfrm>
        </p:grpSpPr>
        <p:sp>
          <p:nvSpPr>
            <p:cNvPr name="Freeform 12" id="12"/>
            <p:cNvSpPr/>
            <p:nvPr/>
          </p:nvSpPr>
          <p:spPr>
            <a:xfrm flipH="false" flipV="false" rot="0">
              <a:off x="0" y="0"/>
              <a:ext cx="1472129" cy="386672"/>
            </a:xfrm>
            <a:custGeom>
              <a:avLst/>
              <a:gdLst/>
              <a:ahLst/>
              <a:cxnLst/>
              <a:rect r="r" b="b" t="t" l="l"/>
              <a:pathLst>
                <a:path h="386672" w="1472129">
                  <a:moveTo>
                    <a:pt x="203200" y="0"/>
                  </a:moveTo>
                  <a:lnTo>
                    <a:pt x="1472129" y="0"/>
                  </a:lnTo>
                  <a:lnTo>
                    <a:pt x="1268929" y="386672"/>
                  </a:lnTo>
                  <a:lnTo>
                    <a:pt x="0" y="386672"/>
                  </a:lnTo>
                  <a:lnTo>
                    <a:pt x="203200" y="0"/>
                  </a:lnTo>
                  <a:close/>
                </a:path>
              </a:pathLst>
            </a:custGeom>
            <a:solidFill>
              <a:srgbClr val="112D4E"/>
            </a:solidFill>
          </p:spPr>
        </p:sp>
        <p:sp>
          <p:nvSpPr>
            <p:cNvPr name="TextBox 13" id="13"/>
            <p:cNvSpPr txBox="true"/>
            <p:nvPr/>
          </p:nvSpPr>
          <p:spPr>
            <a:xfrm>
              <a:off x="101600" y="38100"/>
              <a:ext cx="1268929" cy="348572"/>
            </a:xfrm>
            <a:prstGeom prst="rect">
              <a:avLst/>
            </a:prstGeom>
          </p:spPr>
          <p:txBody>
            <a:bodyPr anchor="ctr" rtlCol="false" tIns="50800" lIns="50800" bIns="50800" rIns="50800"/>
            <a:lstStyle/>
            <a:p>
              <a:pPr algn="ctr">
                <a:lnSpc>
                  <a:spcPts val="2524"/>
                </a:lnSpc>
              </a:pPr>
            </a:p>
          </p:txBody>
        </p:sp>
      </p:grpSp>
      <p:sp>
        <p:nvSpPr>
          <p:cNvPr name="TextBox 14" id="14"/>
          <p:cNvSpPr txBox="true"/>
          <p:nvPr/>
        </p:nvSpPr>
        <p:spPr>
          <a:xfrm rot="0">
            <a:off x="1295577" y="3937925"/>
            <a:ext cx="7410273" cy="3051175"/>
          </a:xfrm>
          <a:prstGeom prst="rect">
            <a:avLst/>
          </a:prstGeom>
        </p:spPr>
        <p:txBody>
          <a:bodyPr anchor="t" rtlCol="false" tIns="0" lIns="0" bIns="0" rIns="0">
            <a:spAutoFit/>
          </a:bodyPr>
          <a:lstStyle/>
          <a:p>
            <a:pPr algn="just">
              <a:lnSpc>
                <a:spcPts val="3499"/>
              </a:lnSpc>
            </a:pPr>
            <a:r>
              <a:rPr lang="en-US" b="true" sz="2499" i="true">
                <a:solidFill>
                  <a:srgbClr val="000000"/>
                </a:solidFill>
                <a:latin typeface="Open Sans Bold Italics"/>
                <a:ea typeface="Open Sans Bold Italics"/>
                <a:cs typeface="Open Sans Bold Italics"/>
                <a:sym typeface="Open Sans Bold Italics"/>
              </a:rPr>
              <a:t>Literasi </a:t>
            </a:r>
            <a:r>
              <a:rPr lang="en-US" sz="2499">
                <a:solidFill>
                  <a:srgbClr val="000000"/>
                </a:solidFill>
                <a:latin typeface="Open Sans"/>
                <a:ea typeface="Open Sans"/>
                <a:cs typeface="Open Sans"/>
                <a:sym typeface="Open Sans"/>
              </a:rPr>
              <a:t>adalah dasar dari semua pembelajaran.</a:t>
            </a:r>
          </a:p>
          <a:p>
            <a:pPr algn="just">
              <a:lnSpc>
                <a:spcPts val="3499"/>
              </a:lnSpc>
            </a:pPr>
            <a:r>
              <a:rPr lang="en-US" sz="2499">
                <a:solidFill>
                  <a:srgbClr val="000000"/>
                </a:solidFill>
                <a:latin typeface="Open Sans"/>
                <a:ea typeface="Open Sans"/>
                <a:cs typeface="Open Sans"/>
                <a:sym typeface="Open Sans"/>
              </a:rPr>
              <a:t>Literasi penting karena menjadi kunci untuk memahami informasi, belajar, dan berpikir kritis. Dengan literasi, seseorang dapat berkomunikasi dengan baik, mengambil keputusan yang tepat, serta meningkatkan kualitas hidup secara pribadi maupun dalam kehidupan bermasyarakat. </a:t>
            </a:r>
          </a:p>
        </p:txBody>
      </p:sp>
      <p:sp>
        <p:nvSpPr>
          <p:cNvPr name="TextBox 15" id="15"/>
          <p:cNvSpPr txBox="true"/>
          <p:nvPr/>
        </p:nvSpPr>
        <p:spPr>
          <a:xfrm rot="0">
            <a:off x="1733727" y="236139"/>
            <a:ext cx="10606275" cy="710311"/>
          </a:xfrm>
          <a:prstGeom prst="rect">
            <a:avLst/>
          </a:prstGeom>
        </p:spPr>
        <p:txBody>
          <a:bodyPr anchor="t" rtlCol="false" tIns="0" lIns="0" bIns="0" rIns="0">
            <a:spAutoFit/>
          </a:bodyPr>
          <a:lstStyle/>
          <a:p>
            <a:pPr algn="l">
              <a:lnSpc>
                <a:spcPts val="5536"/>
              </a:lnSpc>
            </a:pPr>
            <a:r>
              <a:rPr lang="en-US" sz="4899">
                <a:solidFill>
                  <a:srgbClr val="FFFFFF"/>
                </a:solidFill>
                <a:latin typeface="Archivo Black"/>
                <a:ea typeface="Archivo Black"/>
                <a:cs typeface="Archivo Black"/>
                <a:sym typeface="Archivo Black"/>
              </a:rPr>
              <a:t>Mengapa Literasi Penting?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2"/>
            <a:stretch>
              <a:fillRect l="0" t="0" r="0" b="0"/>
            </a:stretch>
          </a:blipFill>
        </p:spPr>
      </p:sp>
      <p:sp>
        <p:nvSpPr>
          <p:cNvPr name="Freeform 3" id="3"/>
          <p:cNvSpPr/>
          <p:nvPr/>
        </p:nvSpPr>
        <p:spPr>
          <a:xfrm flipH="false" flipV="false" rot="0">
            <a:off x="0" y="6548699"/>
            <a:ext cx="5192085" cy="3738301"/>
          </a:xfrm>
          <a:custGeom>
            <a:avLst/>
            <a:gdLst/>
            <a:ahLst/>
            <a:cxnLst/>
            <a:rect r="r" b="b" t="t" l="l"/>
            <a:pathLst>
              <a:path h="3738301" w="5192085">
                <a:moveTo>
                  <a:pt x="0" y="0"/>
                </a:moveTo>
                <a:lnTo>
                  <a:pt x="5192085" y="0"/>
                </a:lnTo>
                <a:lnTo>
                  <a:pt x="5192085" y="3738301"/>
                </a:lnTo>
                <a:lnTo>
                  <a:pt x="0" y="37383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3892252" y="-97632"/>
            <a:ext cx="4801498" cy="1261171"/>
            <a:chOff x="0" y="0"/>
            <a:chExt cx="1472129" cy="386672"/>
          </a:xfrm>
        </p:grpSpPr>
        <p:sp>
          <p:nvSpPr>
            <p:cNvPr name="Freeform 6" id="6"/>
            <p:cNvSpPr/>
            <p:nvPr/>
          </p:nvSpPr>
          <p:spPr>
            <a:xfrm flipH="false" flipV="false" rot="0">
              <a:off x="0" y="0"/>
              <a:ext cx="1472129" cy="386672"/>
            </a:xfrm>
            <a:custGeom>
              <a:avLst/>
              <a:gdLst/>
              <a:ahLst/>
              <a:cxnLst/>
              <a:rect r="r" b="b" t="t" l="l"/>
              <a:pathLst>
                <a:path h="386672" w="1472129">
                  <a:moveTo>
                    <a:pt x="203200" y="0"/>
                  </a:moveTo>
                  <a:lnTo>
                    <a:pt x="1472129" y="0"/>
                  </a:lnTo>
                  <a:lnTo>
                    <a:pt x="1268929" y="386672"/>
                  </a:lnTo>
                  <a:lnTo>
                    <a:pt x="0" y="386672"/>
                  </a:lnTo>
                  <a:lnTo>
                    <a:pt x="203200" y="0"/>
                  </a:lnTo>
                  <a:close/>
                </a:path>
              </a:pathLst>
            </a:custGeom>
            <a:solidFill>
              <a:srgbClr val="112D4E"/>
            </a:solidFill>
          </p:spPr>
        </p:sp>
        <p:sp>
          <p:nvSpPr>
            <p:cNvPr name="TextBox 7" id="7"/>
            <p:cNvSpPr txBox="true"/>
            <p:nvPr/>
          </p:nvSpPr>
          <p:spPr>
            <a:xfrm>
              <a:off x="101600" y="38100"/>
              <a:ext cx="1268929" cy="348572"/>
            </a:xfrm>
            <a:prstGeom prst="rect">
              <a:avLst/>
            </a:prstGeom>
          </p:spPr>
          <p:txBody>
            <a:bodyPr anchor="ctr" rtlCol="false" tIns="50800" lIns="50800" bIns="50800" rIns="50800"/>
            <a:lstStyle/>
            <a:p>
              <a:pPr algn="ctr">
                <a:lnSpc>
                  <a:spcPts val="2524"/>
                </a:lnSpc>
              </a:pPr>
            </a:p>
          </p:txBody>
        </p:sp>
      </p:grpSp>
      <p:sp>
        <p:nvSpPr>
          <p:cNvPr name="Freeform 8" id="8"/>
          <p:cNvSpPr/>
          <p:nvPr/>
        </p:nvSpPr>
        <p:spPr>
          <a:xfrm flipH="false" flipV="false" rot="0">
            <a:off x="8246305" y="-1497244"/>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9449951" y="3290651"/>
            <a:ext cx="8107883" cy="4684535"/>
            <a:chOff x="0" y="0"/>
            <a:chExt cx="1097335" cy="634013"/>
          </a:xfrm>
        </p:grpSpPr>
        <p:sp>
          <p:nvSpPr>
            <p:cNvPr name="Freeform 10" id="10"/>
            <p:cNvSpPr/>
            <p:nvPr/>
          </p:nvSpPr>
          <p:spPr>
            <a:xfrm flipH="false" flipV="false" rot="0">
              <a:off x="0" y="0"/>
              <a:ext cx="1097335" cy="634013"/>
            </a:xfrm>
            <a:custGeom>
              <a:avLst/>
              <a:gdLst/>
              <a:ahLst/>
              <a:cxnLst/>
              <a:rect r="r" b="b" t="t" l="l"/>
              <a:pathLst>
                <a:path h="634013" w="1097335">
                  <a:moveTo>
                    <a:pt x="21962" y="0"/>
                  </a:moveTo>
                  <a:lnTo>
                    <a:pt x="1075373" y="0"/>
                  </a:lnTo>
                  <a:cubicBezTo>
                    <a:pt x="1087502" y="0"/>
                    <a:pt x="1097335" y="9833"/>
                    <a:pt x="1097335" y="21962"/>
                  </a:cubicBezTo>
                  <a:lnTo>
                    <a:pt x="1097335" y="612051"/>
                  </a:lnTo>
                  <a:cubicBezTo>
                    <a:pt x="1097335" y="617876"/>
                    <a:pt x="1095021" y="623462"/>
                    <a:pt x="1090902" y="627581"/>
                  </a:cubicBezTo>
                  <a:cubicBezTo>
                    <a:pt x="1086784" y="631699"/>
                    <a:pt x="1081198" y="634013"/>
                    <a:pt x="1075373" y="634013"/>
                  </a:cubicBezTo>
                  <a:lnTo>
                    <a:pt x="21962" y="634013"/>
                  </a:lnTo>
                  <a:cubicBezTo>
                    <a:pt x="9833" y="634013"/>
                    <a:pt x="0" y="624180"/>
                    <a:pt x="0" y="612051"/>
                  </a:cubicBezTo>
                  <a:lnTo>
                    <a:pt x="0" y="21962"/>
                  </a:lnTo>
                  <a:cubicBezTo>
                    <a:pt x="0" y="16137"/>
                    <a:pt x="2314" y="10551"/>
                    <a:pt x="6432" y="6432"/>
                  </a:cubicBezTo>
                  <a:cubicBezTo>
                    <a:pt x="10551" y="2314"/>
                    <a:pt x="16137" y="0"/>
                    <a:pt x="21962" y="0"/>
                  </a:cubicBezTo>
                  <a:close/>
                </a:path>
              </a:pathLst>
            </a:custGeom>
            <a:blipFill>
              <a:blip r:embed="rId7"/>
              <a:stretch>
                <a:fillRect l="0" t="-7656" r="0" b="-7656"/>
              </a:stretch>
            </a:blipFill>
          </p:spPr>
        </p:sp>
      </p:grpSp>
      <p:grpSp>
        <p:nvGrpSpPr>
          <p:cNvPr name="Group 11" id="11"/>
          <p:cNvGrpSpPr/>
          <p:nvPr/>
        </p:nvGrpSpPr>
        <p:grpSpPr>
          <a:xfrm rot="0">
            <a:off x="7926643" y="-97632"/>
            <a:ext cx="4801498" cy="1261171"/>
            <a:chOff x="0" y="0"/>
            <a:chExt cx="1472129" cy="386672"/>
          </a:xfrm>
        </p:grpSpPr>
        <p:sp>
          <p:nvSpPr>
            <p:cNvPr name="Freeform 12" id="12"/>
            <p:cNvSpPr/>
            <p:nvPr/>
          </p:nvSpPr>
          <p:spPr>
            <a:xfrm flipH="false" flipV="false" rot="0">
              <a:off x="0" y="0"/>
              <a:ext cx="1472129" cy="386672"/>
            </a:xfrm>
            <a:custGeom>
              <a:avLst/>
              <a:gdLst/>
              <a:ahLst/>
              <a:cxnLst/>
              <a:rect r="r" b="b" t="t" l="l"/>
              <a:pathLst>
                <a:path h="386672" w="1472129">
                  <a:moveTo>
                    <a:pt x="203200" y="0"/>
                  </a:moveTo>
                  <a:lnTo>
                    <a:pt x="1472129" y="0"/>
                  </a:lnTo>
                  <a:lnTo>
                    <a:pt x="1268929" y="386672"/>
                  </a:lnTo>
                  <a:lnTo>
                    <a:pt x="0" y="386672"/>
                  </a:lnTo>
                  <a:lnTo>
                    <a:pt x="203200" y="0"/>
                  </a:lnTo>
                  <a:close/>
                </a:path>
              </a:pathLst>
            </a:custGeom>
            <a:solidFill>
              <a:srgbClr val="112D4E"/>
            </a:solidFill>
          </p:spPr>
        </p:sp>
        <p:sp>
          <p:nvSpPr>
            <p:cNvPr name="TextBox 13" id="13"/>
            <p:cNvSpPr txBox="true"/>
            <p:nvPr/>
          </p:nvSpPr>
          <p:spPr>
            <a:xfrm>
              <a:off x="101600" y="38100"/>
              <a:ext cx="1268929" cy="348572"/>
            </a:xfrm>
            <a:prstGeom prst="rect">
              <a:avLst/>
            </a:prstGeom>
          </p:spPr>
          <p:txBody>
            <a:bodyPr anchor="ctr" rtlCol="false" tIns="50800" lIns="50800" bIns="50800" rIns="50800"/>
            <a:lstStyle/>
            <a:p>
              <a:pPr algn="ctr">
                <a:lnSpc>
                  <a:spcPts val="2524"/>
                </a:lnSpc>
              </a:pPr>
            </a:p>
          </p:txBody>
        </p:sp>
      </p:grpSp>
      <p:sp>
        <p:nvSpPr>
          <p:cNvPr name="TextBox 14" id="14"/>
          <p:cNvSpPr txBox="true"/>
          <p:nvPr/>
        </p:nvSpPr>
        <p:spPr>
          <a:xfrm rot="0">
            <a:off x="1473488" y="3864443"/>
            <a:ext cx="7078695" cy="3489325"/>
          </a:xfrm>
          <a:prstGeom prst="rect">
            <a:avLst/>
          </a:prstGeom>
        </p:spPr>
        <p:txBody>
          <a:bodyPr anchor="t" rtlCol="false" tIns="0" lIns="0" bIns="0" rIns="0">
            <a:spAutoFit/>
          </a:bodyPr>
          <a:lstStyle/>
          <a:p>
            <a:pPr algn="just">
              <a:lnSpc>
                <a:spcPts val="3499"/>
              </a:lnSpc>
            </a:pPr>
            <a:r>
              <a:rPr lang="en-US" b="true" sz="2499" i="true">
                <a:solidFill>
                  <a:srgbClr val="000000"/>
                </a:solidFill>
                <a:latin typeface="Open Sans Bold Italics"/>
                <a:ea typeface="Open Sans Bold Italics"/>
                <a:cs typeface="Open Sans Bold Italics"/>
                <a:sym typeface="Open Sans Bold Italics"/>
              </a:rPr>
              <a:t>Perbankan syariah</a:t>
            </a:r>
            <a:r>
              <a:rPr lang="en-US" sz="2499">
                <a:solidFill>
                  <a:srgbClr val="000000"/>
                </a:solidFill>
                <a:latin typeface="Open Sans"/>
                <a:ea typeface="Open Sans"/>
                <a:cs typeface="Open Sans"/>
                <a:sym typeface="Open Sans"/>
              </a:rPr>
              <a:t> adalah sistem perbankan yang beroperasi berdasarkan prinsip-prinsip syariah Islam, khususnya hukum-hukum yang bersumber dari Al-Qur’an, Hadis, Ijma’, dan Qiyas. Perbankan ini berbeda dengan perbankan konvensional karena tidak menggunakan sistem bunga (riba), yang dianggap haram dalam Islam.</a:t>
            </a:r>
          </a:p>
        </p:txBody>
      </p:sp>
      <p:sp>
        <p:nvSpPr>
          <p:cNvPr name="TextBox 15" id="15"/>
          <p:cNvSpPr txBox="true"/>
          <p:nvPr/>
        </p:nvSpPr>
        <p:spPr>
          <a:xfrm rot="0">
            <a:off x="1733727" y="236139"/>
            <a:ext cx="10606275" cy="710311"/>
          </a:xfrm>
          <a:prstGeom prst="rect">
            <a:avLst/>
          </a:prstGeom>
        </p:spPr>
        <p:txBody>
          <a:bodyPr anchor="t" rtlCol="false" tIns="0" lIns="0" bIns="0" rIns="0">
            <a:spAutoFit/>
          </a:bodyPr>
          <a:lstStyle/>
          <a:p>
            <a:pPr algn="l">
              <a:lnSpc>
                <a:spcPts val="5536"/>
              </a:lnSpc>
            </a:pPr>
            <a:r>
              <a:rPr lang="en-US" sz="4899">
                <a:solidFill>
                  <a:srgbClr val="FFFFFF"/>
                </a:solidFill>
                <a:latin typeface="Archivo Black"/>
                <a:ea typeface="Archivo Black"/>
                <a:cs typeface="Archivo Black"/>
                <a:sym typeface="Archivo Black"/>
              </a:rPr>
              <a:t>Apa itu Perbankan </a:t>
            </a:r>
            <a:r>
              <a:rPr lang="en-US" sz="4899">
                <a:solidFill>
                  <a:srgbClr val="00FFFF"/>
                </a:solidFill>
                <a:latin typeface="Archivo Black"/>
                <a:ea typeface="Archivo Black"/>
                <a:cs typeface="Archivo Black"/>
                <a:sym typeface="Archivo Black"/>
              </a:rPr>
              <a:t>Syariah</a:t>
            </a:r>
            <a:r>
              <a:rPr lang="en-US" sz="4899">
                <a:solidFill>
                  <a:srgbClr val="FFFFFF"/>
                </a:solidFill>
                <a:latin typeface="Archivo Black"/>
                <a:ea typeface="Archivo Black"/>
                <a:cs typeface="Archivo Black"/>
                <a:sym typeface="Archivo Black"/>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30997"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4"/>
            <a:stretch>
              <a:fillRect l="0" t="0" r="0" b="0"/>
            </a:stretch>
          </a:blipFill>
        </p:spPr>
      </p:sp>
      <p:sp>
        <p:nvSpPr>
          <p:cNvPr name="Freeform 4" id="4"/>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3892252" y="0"/>
            <a:ext cx="8588082" cy="1154014"/>
            <a:chOff x="0" y="0"/>
            <a:chExt cx="2633087" cy="353818"/>
          </a:xfrm>
        </p:grpSpPr>
        <p:sp>
          <p:nvSpPr>
            <p:cNvPr name="Freeform 7" id="7"/>
            <p:cNvSpPr/>
            <p:nvPr/>
          </p:nvSpPr>
          <p:spPr>
            <a:xfrm flipH="false" flipV="false" rot="0">
              <a:off x="0" y="0"/>
              <a:ext cx="2633087" cy="353818"/>
            </a:xfrm>
            <a:custGeom>
              <a:avLst/>
              <a:gdLst/>
              <a:ahLst/>
              <a:cxnLst/>
              <a:rect r="r" b="b" t="t" l="l"/>
              <a:pathLst>
                <a:path h="353818" w="2633087">
                  <a:moveTo>
                    <a:pt x="203200" y="0"/>
                  </a:moveTo>
                  <a:lnTo>
                    <a:pt x="2633087" y="0"/>
                  </a:lnTo>
                  <a:lnTo>
                    <a:pt x="2429887" y="353818"/>
                  </a:lnTo>
                  <a:lnTo>
                    <a:pt x="0" y="353818"/>
                  </a:lnTo>
                  <a:lnTo>
                    <a:pt x="203200" y="0"/>
                  </a:lnTo>
                  <a:close/>
                </a:path>
              </a:pathLst>
            </a:custGeom>
            <a:solidFill>
              <a:srgbClr val="112D4E"/>
            </a:solidFill>
          </p:spPr>
        </p:sp>
        <p:sp>
          <p:nvSpPr>
            <p:cNvPr name="TextBox 8" id="8"/>
            <p:cNvSpPr txBox="true"/>
            <p:nvPr/>
          </p:nvSpPr>
          <p:spPr>
            <a:xfrm>
              <a:off x="101600" y="38100"/>
              <a:ext cx="2429887" cy="315718"/>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1236084" y="3647405"/>
            <a:ext cx="6950209" cy="4825826"/>
            <a:chOff x="0" y="0"/>
            <a:chExt cx="868082" cy="602746"/>
          </a:xfrm>
        </p:grpSpPr>
        <p:sp>
          <p:nvSpPr>
            <p:cNvPr name="Freeform 10" id="10"/>
            <p:cNvSpPr/>
            <p:nvPr/>
          </p:nvSpPr>
          <p:spPr>
            <a:xfrm flipH="false" flipV="false" rot="0">
              <a:off x="0" y="0"/>
              <a:ext cx="868082" cy="602746"/>
            </a:xfrm>
            <a:custGeom>
              <a:avLst/>
              <a:gdLst/>
              <a:ahLst/>
              <a:cxnLst/>
              <a:rect r="r" b="b" t="t" l="l"/>
              <a:pathLst>
                <a:path h="602746" w="868082">
                  <a:moveTo>
                    <a:pt x="25620" y="0"/>
                  </a:moveTo>
                  <a:lnTo>
                    <a:pt x="842462" y="0"/>
                  </a:lnTo>
                  <a:cubicBezTo>
                    <a:pt x="856611" y="0"/>
                    <a:pt x="868082" y="11470"/>
                    <a:pt x="868082" y="25620"/>
                  </a:cubicBezTo>
                  <a:lnTo>
                    <a:pt x="868082" y="577126"/>
                  </a:lnTo>
                  <a:cubicBezTo>
                    <a:pt x="868082" y="591276"/>
                    <a:pt x="856611" y="602746"/>
                    <a:pt x="842462" y="602746"/>
                  </a:cubicBezTo>
                  <a:lnTo>
                    <a:pt x="25620" y="602746"/>
                  </a:lnTo>
                  <a:cubicBezTo>
                    <a:pt x="18825" y="602746"/>
                    <a:pt x="12309" y="600047"/>
                    <a:pt x="7504" y="595242"/>
                  </a:cubicBezTo>
                  <a:cubicBezTo>
                    <a:pt x="2699" y="590438"/>
                    <a:pt x="0" y="583921"/>
                    <a:pt x="0" y="577126"/>
                  </a:cubicBezTo>
                  <a:lnTo>
                    <a:pt x="0" y="25620"/>
                  </a:lnTo>
                  <a:cubicBezTo>
                    <a:pt x="0" y="11470"/>
                    <a:pt x="11470" y="0"/>
                    <a:pt x="25620" y="0"/>
                  </a:cubicBezTo>
                  <a:close/>
                </a:path>
              </a:pathLst>
            </a:custGeom>
            <a:blipFill>
              <a:blip r:embed="rId7"/>
              <a:stretch>
                <a:fillRect l="-2108" t="0" r="-2108" b="0"/>
              </a:stretch>
            </a:blipFill>
          </p:spPr>
        </p:sp>
      </p:grpSp>
      <p:sp>
        <p:nvSpPr>
          <p:cNvPr name="TextBox 11" id="11"/>
          <p:cNvSpPr txBox="true"/>
          <p:nvPr/>
        </p:nvSpPr>
        <p:spPr>
          <a:xfrm rot="0">
            <a:off x="1787529" y="236139"/>
            <a:ext cx="11862542" cy="710311"/>
          </a:xfrm>
          <a:prstGeom prst="rect">
            <a:avLst/>
          </a:prstGeom>
        </p:spPr>
        <p:txBody>
          <a:bodyPr anchor="t" rtlCol="false" tIns="0" lIns="0" bIns="0" rIns="0">
            <a:spAutoFit/>
          </a:bodyPr>
          <a:lstStyle/>
          <a:p>
            <a:pPr algn="l">
              <a:lnSpc>
                <a:spcPts val="5536"/>
              </a:lnSpc>
            </a:pPr>
            <a:r>
              <a:rPr lang="en-US" sz="4899">
                <a:solidFill>
                  <a:srgbClr val="FFFFFF"/>
                </a:solidFill>
                <a:latin typeface="Archivo Black"/>
                <a:ea typeface="Archivo Black"/>
                <a:cs typeface="Archivo Black"/>
                <a:sym typeface="Archivo Black"/>
              </a:rPr>
              <a:t>Apa Peran Bank? </a:t>
            </a:r>
          </a:p>
        </p:txBody>
      </p:sp>
      <p:sp>
        <p:nvSpPr>
          <p:cNvPr name="TextBox 12" id="12"/>
          <p:cNvSpPr txBox="true"/>
          <p:nvPr/>
        </p:nvSpPr>
        <p:spPr>
          <a:xfrm rot="0">
            <a:off x="8858950" y="4736343"/>
            <a:ext cx="8214320" cy="2676525"/>
          </a:xfrm>
          <a:prstGeom prst="rect">
            <a:avLst/>
          </a:prstGeom>
        </p:spPr>
        <p:txBody>
          <a:bodyPr anchor="t" rtlCol="false" tIns="0" lIns="0" bIns="0" rIns="0">
            <a:spAutoFit/>
          </a:bodyPr>
          <a:lstStyle/>
          <a:p>
            <a:pPr algn="just">
              <a:lnSpc>
                <a:spcPts val="2699"/>
              </a:lnSpc>
            </a:pPr>
            <a:r>
              <a:rPr lang="en-US" b="true" sz="2499" i="true">
                <a:solidFill>
                  <a:srgbClr val="000000"/>
                </a:solidFill>
                <a:latin typeface="Open Sans Bold Italics"/>
                <a:ea typeface="Open Sans Bold Italics"/>
                <a:cs typeface="Open Sans Bold Italics"/>
                <a:sym typeface="Open Sans Bold Italics"/>
              </a:rPr>
              <a:t>Bank berperan </a:t>
            </a:r>
            <a:r>
              <a:rPr lang="en-US" sz="2499">
                <a:solidFill>
                  <a:srgbClr val="000000"/>
                </a:solidFill>
                <a:latin typeface="Open Sans"/>
                <a:ea typeface="Open Sans"/>
                <a:cs typeface="Open Sans"/>
                <a:sym typeface="Open Sans"/>
              </a:rPr>
              <a:t>sebagai lembaga keuangan yang mengelola simpanan masyarakat, menyalurkan pembiayaan atau kredit, serta menyediakan layanan keuangan lainnya. Bank juga berperan penting dalam mendukung pertumbuhan ekonomi, mempermudah transaksi, dan membantu masyarakat serta pelaku usaha dalam mengelola keuangan secara aman dan efisien.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30997"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4"/>
            <a:stretch>
              <a:fillRect l="0" t="0" r="0" b="0"/>
            </a:stretch>
          </a:blipFill>
        </p:spPr>
      </p:sp>
      <p:sp>
        <p:nvSpPr>
          <p:cNvPr name="Freeform 4" id="4"/>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1833523" y="-3810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3892252" y="0"/>
            <a:ext cx="6903046" cy="1154014"/>
            <a:chOff x="0" y="0"/>
            <a:chExt cx="2116458" cy="353818"/>
          </a:xfrm>
        </p:grpSpPr>
        <p:sp>
          <p:nvSpPr>
            <p:cNvPr name="Freeform 7" id="7"/>
            <p:cNvSpPr/>
            <p:nvPr/>
          </p:nvSpPr>
          <p:spPr>
            <a:xfrm flipH="false" flipV="false" rot="0">
              <a:off x="0" y="0"/>
              <a:ext cx="2116458" cy="353818"/>
            </a:xfrm>
            <a:custGeom>
              <a:avLst/>
              <a:gdLst/>
              <a:ahLst/>
              <a:cxnLst/>
              <a:rect r="r" b="b" t="t" l="l"/>
              <a:pathLst>
                <a:path h="353818" w="2116458">
                  <a:moveTo>
                    <a:pt x="203200" y="0"/>
                  </a:moveTo>
                  <a:lnTo>
                    <a:pt x="2116458" y="0"/>
                  </a:lnTo>
                  <a:lnTo>
                    <a:pt x="1913258" y="353818"/>
                  </a:lnTo>
                  <a:lnTo>
                    <a:pt x="0" y="353818"/>
                  </a:lnTo>
                  <a:lnTo>
                    <a:pt x="203200" y="0"/>
                  </a:lnTo>
                  <a:close/>
                </a:path>
              </a:pathLst>
            </a:custGeom>
            <a:solidFill>
              <a:srgbClr val="112D4E"/>
            </a:solidFill>
          </p:spPr>
        </p:sp>
        <p:sp>
          <p:nvSpPr>
            <p:cNvPr name="TextBox 8" id="8"/>
            <p:cNvSpPr txBox="true"/>
            <p:nvPr/>
          </p:nvSpPr>
          <p:spPr>
            <a:xfrm>
              <a:off x="101600" y="38100"/>
              <a:ext cx="1913258" cy="315718"/>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891901" y="2785348"/>
            <a:ext cx="7779730" cy="5281057"/>
            <a:chOff x="0" y="0"/>
            <a:chExt cx="887929" cy="602746"/>
          </a:xfrm>
        </p:grpSpPr>
        <p:sp>
          <p:nvSpPr>
            <p:cNvPr name="Freeform 10" id="10"/>
            <p:cNvSpPr/>
            <p:nvPr/>
          </p:nvSpPr>
          <p:spPr>
            <a:xfrm flipH="false" flipV="false" rot="0">
              <a:off x="0" y="0"/>
              <a:ext cx="887929" cy="602746"/>
            </a:xfrm>
            <a:custGeom>
              <a:avLst/>
              <a:gdLst/>
              <a:ahLst/>
              <a:cxnLst/>
              <a:rect r="r" b="b" t="t" l="l"/>
              <a:pathLst>
                <a:path h="602746" w="887929">
                  <a:moveTo>
                    <a:pt x="22888" y="0"/>
                  </a:moveTo>
                  <a:lnTo>
                    <a:pt x="865040" y="0"/>
                  </a:lnTo>
                  <a:cubicBezTo>
                    <a:pt x="871111" y="0"/>
                    <a:pt x="876932" y="2411"/>
                    <a:pt x="881225" y="6704"/>
                  </a:cubicBezTo>
                  <a:cubicBezTo>
                    <a:pt x="885517" y="10996"/>
                    <a:pt x="887929" y="16818"/>
                    <a:pt x="887929" y="22888"/>
                  </a:cubicBezTo>
                  <a:lnTo>
                    <a:pt x="887929" y="579858"/>
                  </a:lnTo>
                  <a:cubicBezTo>
                    <a:pt x="887929" y="585928"/>
                    <a:pt x="885517" y="591750"/>
                    <a:pt x="881225" y="596042"/>
                  </a:cubicBezTo>
                  <a:cubicBezTo>
                    <a:pt x="876932" y="600335"/>
                    <a:pt x="871111" y="602746"/>
                    <a:pt x="865040" y="602746"/>
                  </a:cubicBezTo>
                  <a:lnTo>
                    <a:pt x="22888" y="602746"/>
                  </a:lnTo>
                  <a:cubicBezTo>
                    <a:pt x="16818" y="602746"/>
                    <a:pt x="10996" y="600335"/>
                    <a:pt x="6704" y="596042"/>
                  </a:cubicBezTo>
                  <a:cubicBezTo>
                    <a:pt x="2411" y="591750"/>
                    <a:pt x="0" y="585928"/>
                    <a:pt x="0" y="579858"/>
                  </a:cubicBezTo>
                  <a:lnTo>
                    <a:pt x="0" y="22888"/>
                  </a:lnTo>
                  <a:cubicBezTo>
                    <a:pt x="0" y="16818"/>
                    <a:pt x="2411" y="10996"/>
                    <a:pt x="6704" y="6704"/>
                  </a:cubicBezTo>
                  <a:cubicBezTo>
                    <a:pt x="10996" y="2411"/>
                    <a:pt x="16818" y="0"/>
                    <a:pt x="22888" y="0"/>
                  </a:cubicBezTo>
                  <a:close/>
                </a:path>
              </a:pathLst>
            </a:custGeom>
            <a:blipFill>
              <a:blip r:embed="rId7"/>
              <a:stretch>
                <a:fillRect l="-943" t="0" r="-943" b="0"/>
              </a:stretch>
            </a:blipFill>
          </p:spPr>
        </p:sp>
      </p:grpSp>
      <p:sp>
        <p:nvSpPr>
          <p:cNvPr name="TextBox 11" id="11"/>
          <p:cNvSpPr txBox="true"/>
          <p:nvPr/>
        </p:nvSpPr>
        <p:spPr>
          <a:xfrm rot="0">
            <a:off x="8826942" y="3671225"/>
            <a:ext cx="6748969" cy="749300"/>
          </a:xfrm>
          <a:prstGeom prst="rect">
            <a:avLst/>
          </a:prstGeom>
        </p:spPr>
        <p:txBody>
          <a:bodyPr anchor="t" rtlCol="false" tIns="0" lIns="0" bIns="0" rIns="0">
            <a:spAutoFit/>
          </a:bodyPr>
          <a:lstStyle/>
          <a:p>
            <a:pPr algn="l" marL="539749" indent="-269875" lvl="1">
              <a:lnSpc>
                <a:spcPts val="2949"/>
              </a:lnSpc>
              <a:buFont typeface="Arial"/>
              <a:buChar char="•"/>
            </a:pPr>
            <a:r>
              <a:rPr lang="en-US" b="true" sz="2499">
                <a:solidFill>
                  <a:srgbClr val="000000"/>
                </a:solidFill>
                <a:latin typeface="Open Sans Bold"/>
                <a:ea typeface="Open Sans Bold"/>
                <a:cs typeface="Open Sans Bold"/>
                <a:sym typeface="Open Sans Bold"/>
              </a:rPr>
              <a:t>Menghimpun dana dari masyarakat (Funding)</a:t>
            </a:r>
          </a:p>
        </p:txBody>
      </p:sp>
      <p:sp>
        <p:nvSpPr>
          <p:cNvPr name="TextBox 12" id="12"/>
          <p:cNvSpPr txBox="true"/>
          <p:nvPr/>
        </p:nvSpPr>
        <p:spPr>
          <a:xfrm rot="0">
            <a:off x="1834518" y="236139"/>
            <a:ext cx="9876279" cy="710311"/>
          </a:xfrm>
          <a:prstGeom prst="rect">
            <a:avLst/>
          </a:prstGeom>
        </p:spPr>
        <p:txBody>
          <a:bodyPr anchor="t" rtlCol="false" tIns="0" lIns="0" bIns="0" rIns="0">
            <a:spAutoFit/>
          </a:bodyPr>
          <a:lstStyle/>
          <a:p>
            <a:pPr algn="l">
              <a:lnSpc>
                <a:spcPts val="5536"/>
              </a:lnSpc>
            </a:pPr>
            <a:r>
              <a:rPr lang="en-US" sz="4899">
                <a:solidFill>
                  <a:srgbClr val="FFFFFF"/>
                </a:solidFill>
                <a:latin typeface="Archivo Black"/>
                <a:ea typeface="Archivo Black"/>
                <a:cs typeface="Archivo Black"/>
                <a:sym typeface="Archivo Black"/>
              </a:rPr>
              <a:t>Fungsi Bank</a:t>
            </a:r>
          </a:p>
        </p:txBody>
      </p:sp>
      <p:sp>
        <p:nvSpPr>
          <p:cNvPr name="TextBox 13" id="13"/>
          <p:cNvSpPr txBox="true"/>
          <p:nvPr/>
        </p:nvSpPr>
        <p:spPr>
          <a:xfrm rot="0">
            <a:off x="8826942" y="4572925"/>
            <a:ext cx="6350956" cy="695325"/>
          </a:xfrm>
          <a:prstGeom prst="rect">
            <a:avLst/>
          </a:prstGeom>
        </p:spPr>
        <p:txBody>
          <a:bodyPr anchor="t" rtlCol="false" tIns="0" lIns="0" bIns="0" rIns="0">
            <a:spAutoFit/>
          </a:bodyPr>
          <a:lstStyle/>
          <a:p>
            <a:pPr algn="l" marL="539749" indent="-269875" lvl="1">
              <a:lnSpc>
                <a:spcPts val="2774"/>
              </a:lnSpc>
              <a:buFont typeface="Arial"/>
              <a:buChar char="•"/>
            </a:pPr>
            <a:r>
              <a:rPr lang="en-US" b="true" sz="2499">
                <a:solidFill>
                  <a:srgbClr val="000000"/>
                </a:solidFill>
                <a:latin typeface="Open Sans Bold"/>
                <a:ea typeface="Open Sans Bold"/>
                <a:cs typeface="Open Sans Bold"/>
                <a:sym typeface="Open Sans Bold"/>
              </a:rPr>
              <a:t>Menyalurkan pembiayaan secara Syariah</a:t>
            </a:r>
          </a:p>
        </p:txBody>
      </p:sp>
      <p:sp>
        <p:nvSpPr>
          <p:cNvPr name="TextBox 14" id="14"/>
          <p:cNvSpPr txBox="true"/>
          <p:nvPr/>
        </p:nvSpPr>
        <p:spPr>
          <a:xfrm rot="0">
            <a:off x="8826942" y="5435401"/>
            <a:ext cx="6748969" cy="727075"/>
          </a:xfrm>
          <a:prstGeom prst="rect">
            <a:avLst/>
          </a:prstGeom>
        </p:spPr>
        <p:txBody>
          <a:bodyPr anchor="t" rtlCol="false" tIns="0" lIns="0" bIns="0" rIns="0">
            <a:spAutoFit/>
          </a:bodyPr>
          <a:lstStyle/>
          <a:p>
            <a:pPr algn="l" marL="539749" indent="-269875" lvl="1">
              <a:lnSpc>
                <a:spcPts val="2899"/>
              </a:lnSpc>
              <a:buFont typeface="Arial"/>
              <a:buChar char="•"/>
            </a:pPr>
            <a:r>
              <a:rPr lang="en-US" b="true" sz="2499">
                <a:solidFill>
                  <a:srgbClr val="000000"/>
                </a:solidFill>
                <a:latin typeface="Open Sans Bold"/>
                <a:ea typeface="Open Sans Bold"/>
                <a:cs typeface="Open Sans Bold"/>
                <a:sym typeface="Open Sans Bold"/>
              </a:rPr>
              <a:t>Menyediakan layanan jasa keuangan Syariah</a:t>
            </a:r>
          </a:p>
        </p:txBody>
      </p:sp>
      <p:sp>
        <p:nvSpPr>
          <p:cNvPr name="TextBox 15" id="15"/>
          <p:cNvSpPr txBox="true"/>
          <p:nvPr/>
        </p:nvSpPr>
        <p:spPr>
          <a:xfrm rot="0">
            <a:off x="8826942" y="6314876"/>
            <a:ext cx="7176298" cy="358775"/>
          </a:xfrm>
          <a:prstGeom prst="rect">
            <a:avLst/>
          </a:prstGeom>
        </p:spPr>
        <p:txBody>
          <a:bodyPr anchor="t" rtlCol="false" tIns="0" lIns="0" bIns="0" rIns="0">
            <a:spAutoFit/>
          </a:bodyPr>
          <a:lstStyle/>
          <a:p>
            <a:pPr algn="l" marL="539749" indent="-269875" lvl="1">
              <a:lnSpc>
                <a:spcPts val="2724"/>
              </a:lnSpc>
              <a:buFont typeface="Arial"/>
              <a:buChar char="•"/>
            </a:pPr>
            <a:r>
              <a:rPr lang="en-US" b="true" sz="2499">
                <a:solidFill>
                  <a:srgbClr val="000000"/>
                </a:solidFill>
                <a:latin typeface="Open Sans Bold"/>
                <a:ea typeface="Open Sans Bold"/>
                <a:cs typeface="Open Sans Bold"/>
                <a:sym typeface="Open Sans Bold"/>
              </a:rPr>
              <a:t>Menjaga stabilitas dan keadilan ekonomi</a:t>
            </a:r>
          </a:p>
        </p:txBody>
      </p:sp>
      <p:sp>
        <p:nvSpPr>
          <p:cNvPr name="TextBox 16" id="16"/>
          <p:cNvSpPr txBox="true"/>
          <p:nvPr/>
        </p:nvSpPr>
        <p:spPr>
          <a:xfrm rot="0">
            <a:off x="8836467" y="6811764"/>
            <a:ext cx="7451845" cy="361950"/>
          </a:xfrm>
          <a:prstGeom prst="rect">
            <a:avLst/>
          </a:prstGeom>
        </p:spPr>
        <p:txBody>
          <a:bodyPr anchor="t" rtlCol="false" tIns="0" lIns="0" bIns="0" rIns="0">
            <a:spAutoFit/>
          </a:bodyPr>
          <a:lstStyle/>
          <a:p>
            <a:pPr algn="l" marL="539749" indent="-269875" lvl="1">
              <a:lnSpc>
                <a:spcPts val="2849"/>
              </a:lnSpc>
              <a:buFont typeface="Arial"/>
              <a:buChar char="•"/>
            </a:pPr>
            <a:r>
              <a:rPr lang="en-US" b="true" sz="2499">
                <a:solidFill>
                  <a:srgbClr val="000000"/>
                </a:solidFill>
                <a:latin typeface="Open Sans Bold"/>
                <a:ea typeface="Open Sans Bold"/>
                <a:cs typeface="Open Sans Bold"/>
                <a:sym typeface="Open Sans Bold"/>
              </a:rPr>
              <a:t>Peningkatan kesejahteraan masyarakat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01729" y="-3946408"/>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391476" y="0"/>
            <a:ext cx="9056542" cy="2916930"/>
          </a:xfrm>
          <a:custGeom>
            <a:avLst/>
            <a:gdLst/>
            <a:ahLst/>
            <a:cxnLst/>
            <a:rect r="r" b="b" t="t" l="l"/>
            <a:pathLst>
              <a:path h="2916930" w="9056542">
                <a:moveTo>
                  <a:pt x="0" y="2916930"/>
                </a:moveTo>
                <a:lnTo>
                  <a:pt x="9056542" y="2916930"/>
                </a:lnTo>
                <a:lnTo>
                  <a:pt x="9056542" y="0"/>
                </a:lnTo>
                <a:lnTo>
                  <a:pt x="0" y="0"/>
                </a:lnTo>
                <a:lnTo>
                  <a:pt x="0" y="2916930"/>
                </a:lnTo>
                <a:close/>
              </a:path>
            </a:pathLst>
          </a:custGeom>
          <a:blipFill>
            <a:blip r:embed="rId4"/>
            <a:stretch>
              <a:fillRect l="0" t="-12872" r="0" b="-12872"/>
            </a:stretch>
          </a:blipFill>
        </p:spPr>
      </p:sp>
      <p:sp>
        <p:nvSpPr>
          <p:cNvPr name="Freeform 4" id="4"/>
          <p:cNvSpPr/>
          <p:nvPr/>
        </p:nvSpPr>
        <p:spPr>
          <a:xfrm flipH="false" flipV="false" rot="0">
            <a:off x="0" y="7766441"/>
            <a:ext cx="3500776" cy="2520559"/>
          </a:xfrm>
          <a:custGeom>
            <a:avLst/>
            <a:gdLst/>
            <a:ahLst/>
            <a:cxnLst/>
            <a:rect r="r" b="b" t="t" l="l"/>
            <a:pathLst>
              <a:path h="2520559" w="3500776">
                <a:moveTo>
                  <a:pt x="0" y="0"/>
                </a:moveTo>
                <a:lnTo>
                  <a:pt x="3500776" y="0"/>
                </a:lnTo>
                <a:lnTo>
                  <a:pt x="3500776" y="2520559"/>
                </a:lnTo>
                <a:lnTo>
                  <a:pt x="0" y="25205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3903127" y="0"/>
            <a:ext cx="4384873" cy="3157109"/>
          </a:xfrm>
          <a:custGeom>
            <a:avLst/>
            <a:gdLst/>
            <a:ahLst/>
            <a:cxnLst/>
            <a:rect r="r" b="b" t="t" l="l"/>
            <a:pathLst>
              <a:path h="3157109" w="4384873">
                <a:moveTo>
                  <a:pt x="4384873" y="3157109"/>
                </a:moveTo>
                <a:lnTo>
                  <a:pt x="0" y="3157109"/>
                </a:lnTo>
                <a:lnTo>
                  <a:pt x="0" y="0"/>
                </a:lnTo>
                <a:lnTo>
                  <a:pt x="4384873" y="0"/>
                </a:lnTo>
                <a:lnTo>
                  <a:pt x="4384873" y="3157109"/>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3500776" y="0"/>
            <a:ext cx="4801498" cy="1096864"/>
            <a:chOff x="0" y="0"/>
            <a:chExt cx="1472129" cy="336296"/>
          </a:xfrm>
        </p:grpSpPr>
        <p:sp>
          <p:nvSpPr>
            <p:cNvPr name="Freeform 7" id="7"/>
            <p:cNvSpPr/>
            <p:nvPr/>
          </p:nvSpPr>
          <p:spPr>
            <a:xfrm flipH="false" flipV="false" rot="0">
              <a:off x="0" y="0"/>
              <a:ext cx="1472129" cy="336296"/>
            </a:xfrm>
            <a:custGeom>
              <a:avLst/>
              <a:gdLst/>
              <a:ahLst/>
              <a:cxnLst/>
              <a:rect r="r" b="b" t="t" l="l"/>
              <a:pathLst>
                <a:path h="336296" w="1472129">
                  <a:moveTo>
                    <a:pt x="203200" y="0"/>
                  </a:moveTo>
                  <a:lnTo>
                    <a:pt x="1472129" y="0"/>
                  </a:lnTo>
                  <a:lnTo>
                    <a:pt x="1268929" y="336296"/>
                  </a:lnTo>
                  <a:lnTo>
                    <a:pt x="0" y="336296"/>
                  </a:lnTo>
                  <a:lnTo>
                    <a:pt x="203200" y="0"/>
                  </a:lnTo>
                  <a:close/>
                </a:path>
              </a:pathLst>
            </a:custGeom>
            <a:solidFill>
              <a:srgbClr val="112D4E"/>
            </a:solidFill>
          </p:spPr>
        </p:sp>
        <p:sp>
          <p:nvSpPr>
            <p:cNvPr name="TextBox 8" id="8"/>
            <p:cNvSpPr txBox="true"/>
            <p:nvPr/>
          </p:nvSpPr>
          <p:spPr>
            <a:xfrm>
              <a:off x="101600" y="38100"/>
              <a:ext cx="1268929" cy="298196"/>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275766" y="3157109"/>
            <a:ext cx="2085086" cy="4522020"/>
            <a:chOff x="0" y="0"/>
            <a:chExt cx="374980" cy="813235"/>
          </a:xfrm>
        </p:grpSpPr>
        <p:sp>
          <p:nvSpPr>
            <p:cNvPr name="Freeform 10" id="10"/>
            <p:cNvSpPr/>
            <p:nvPr/>
          </p:nvSpPr>
          <p:spPr>
            <a:xfrm flipH="false" flipV="false" rot="0">
              <a:off x="0" y="0"/>
              <a:ext cx="374980" cy="813236"/>
            </a:xfrm>
            <a:custGeom>
              <a:avLst/>
              <a:gdLst/>
              <a:ahLst/>
              <a:cxnLst/>
              <a:rect r="r" b="b" t="t" l="l"/>
              <a:pathLst>
                <a:path h="813236" w="374980">
                  <a:moveTo>
                    <a:pt x="85399" y="0"/>
                  </a:moveTo>
                  <a:lnTo>
                    <a:pt x="289581" y="0"/>
                  </a:lnTo>
                  <a:cubicBezTo>
                    <a:pt x="336745" y="0"/>
                    <a:pt x="374980" y="38234"/>
                    <a:pt x="374980" y="85399"/>
                  </a:cubicBezTo>
                  <a:lnTo>
                    <a:pt x="374980" y="727837"/>
                  </a:lnTo>
                  <a:cubicBezTo>
                    <a:pt x="374980" y="775001"/>
                    <a:pt x="336745" y="813236"/>
                    <a:pt x="289581" y="813236"/>
                  </a:cubicBezTo>
                  <a:lnTo>
                    <a:pt x="85399" y="813236"/>
                  </a:lnTo>
                  <a:cubicBezTo>
                    <a:pt x="38234" y="813236"/>
                    <a:pt x="0" y="775001"/>
                    <a:pt x="0" y="727837"/>
                  </a:cubicBezTo>
                  <a:lnTo>
                    <a:pt x="0" y="85399"/>
                  </a:lnTo>
                  <a:cubicBezTo>
                    <a:pt x="0" y="38234"/>
                    <a:pt x="38234" y="0"/>
                    <a:pt x="85399" y="0"/>
                  </a:cubicBezTo>
                  <a:close/>
                </a:path>
              </a:pathLst>
            </a:custGeom>
            <a:blipFill>
              <a:blip r:embed="rId7"/>
              <a:stretch>
                <a:fillRect l="-141353" t="0" r="-84161" b="0"/>
              </a:stretch>
            </a:blipFill>
          </p:spPr>
        </p:sp>
      </p:grpSp>
      <p:grpSp>
        <p:nvGrpSpPr>
          <p:cNvPr name="Group 11" id="11"/>
          <p:cNvGrpSpPr/>
          <p:nvPr/>
        </p:nvGrpSpPr>
        <p:grpSpPr>
          <a:xfrm rot="0">
            <a:off x="2501086" y="4085675"/>
            <a:ext cx="1164657" cy="3044073"/>
            <a:chOff x="0" y="0"/>
            <a:chExt cx="310549" cy="811684"/>
          </a:xfrm>
        </p:grpSpPr>
        <p:sp>
          <p:nvSpPr>
            <p:cNvPr name="Freeform 12" id="12"/>
            <p:cNvSpPr/>
            <p:nvPr/>
          </p:nvSpPr>
          <p:spPr>
            <a:xfrm flipH="false" flipV="false" rot="0">
              <a:off x="0" y="0"/>
              <a:ext cx="310549" cy="811684"/>
            </a:xfrm>
            <a:custGeom>
              <a:avLst/>
              <a:gdLst/>
              <a:ahLst/>
              <a:cxnLst/>
              <a:rect r="r" b="b" t="t" l="l"/>
              <a:pathLst>
                <a:path h="811684" w="310549">
                  <a:moveTo>
                    <a:pt x="152890" y="0"/>
                  </a:moveTo>
                  <a:lnTo>
                    <a:pt x="157659" y="0"/>
                  </a:lnTo>
                  <a:cubicBezTo>
                    <a:pt x="198208" y="0"/>
                    <a:pt x="237096" y="16108"/>
                    <a:pt x="265769" y="44780"/>
                  </a:cubicBezTo>
                  <a:cubicBezTo>
                    <a:pt x="294441" y="73453"/>
                    <a:pt x="310549" y="112341"/>
                    <a:pt x="310549" y="152890"/>
                  </a:cubicBezTo>
                  <a:lnTo>
                    <a:pt x="310549" y="658794"/>
                  </a:lnTo>
                  <a:cubicBezTo>
                    <a:pt x="310549" y="699343"/>
                    <a:pt x="294441" y="738231"/>
                    <a:pt x="265769" y="766903"/>
                  </a:cubicBezTo>
                  <a:cubicBezTo>
                    <a:pt x="237096" y="795576"/>
                    <a:pt x="198208" y="811684"/>
                    <a:pt x="157659" y="811684"/>
                  </a:cubicBezTo>
                  <a:lnTo>
                    <a:pt x="152890" y="811684"/>
                  </a:lnTo>
                  <a:cubicBezTo>
                    <a:pt x="68451" y="811684"/>
                    <a:pt x="0" y="743233"/>
                    <a:pt x="0" y="658794"/>
                  </a:cubicBezTo>
                  <a:lnTo>
                    <a:pt x="0" y="152890"/>
                  </a:lnTo>
                  <a:cubicBezTo>
                    <a:pt x="0" y="68451"/>
                    <a:pt x="68451" y="0"/>
                    <a:pt x="152890" y="0"/>
                  </a:cubicBezTo>
                  <a:close/>
                </a:path>
              </a:pathLst>
            </a:custGeom>
            <a:blipFill>
              <a:blip r:embed="rId8"/>
              <a:stretch>
                <a:fillRect l="-146519" t="0" r="-146519" b="0"/>
              </a:stretch>
            </a:blipFill>
          </p:spPr>
        </p:sp>
      </p:grpSp>
      <p:sp>
        <p:nvSpPr>
          <p:cNvPr name="TextBox 13" id="13"/>
          <p:cNvSpPr txBox="true"/>
          <p:nvPr/>
        </p:nvSpPr>
        <p:spPr>
          <a:xfrm rot="0">
            <a:off x="1769169" y="120901"/>
            <a:ext cx="5758774" cy="938532"/>
          </a:xfrm>
          <a:prstGeom prst="rect">
            <a:avLst/>
          </a:prstGeom>
        </p:spPr>
        <p:txBody>
          <a:bodyPr anchor="t" rtlCol="false" tIns="0" lIns="0" bIns="0" rIns="0">
            <a:spAutoFit/>
          </a:bodyPr>
          <a:lstStyle/>
          <a:p>
            <a:pPr algn="l">
              <a:lnSpc>
                <a:spcPts val="3560"/>
              </a:lnSpc>
            </a:pPr>
            <a:r>
              <a:rPr lang="en-US" sz="4000">
                <a:solidFill>
                  <a:srgbClr val="FFFFFF"/>
                </a:solidFill>
                <a:latin typeface="Archivo Black"/>
                <a:ea typeface="Archivo Black"/>
                <a:cs typeface="Archivo Black"/>
                <a:sym typeface="Archivo Black"/>
              </a:rPr>
              <a:t>Produk dan Layanan</a:t>
            </a:r>
          </a:p>
          <a:p>
            <a:pPr algn="l">
              <a:lnSpc>
                <a:spcPts val="3560"/>
              </a:lnSpc>
            </a:pPr>
            <a:r>
              <a:rPr lang="en-US" sz="4000">
                <a:solidFill>
                  <a:srgbClr val="FFFFFF"/>
                </a:solidFill>
                <a:latin typeface="Archivo Black"/>
                <a:ea typeface="Archivo Black"/>
                <a:cs typeface="Archivo Black"/>
                <a:sym typeface="Archivo Black"/>
              </a:rPr>
              <a:t>Perbankan </a:t>
            </a:r>
            <a:r>
              <a:rPr lang="en-US" sz="4000">
                <a:solidFill>
                  <a:srgbClr val="00FFFF"/>
                </a:solidFill>
                <a:latin typeface="Archivo Black"/>
                <a:ea typeface="Archivo Black"/>
                <a:cs typeface="Archivo Black"/>
                <a:sym typeface="Archivo Black"/>
              </a:rPr>
              <a:t>Syariah</a:t>
            </a:r>
          </a:p>
        </p:txBody>
      </p:sp>
      <p:sp>
        <p:nvSpPr>
          <p:cNvPr name="TextBox 14" id="14"/>
          <p:cNvSpPr txBox="true"/>
          <p:nvPr/>
        </p:nvSpPr>
        <p:spPr>
          <a:xfrm rot="0">
            <a:off x="4019008" y="5253120"/>
            <a:ext cx="7696768" cy="317172"/>
          </a:xfrm>
          <a:prstGeom prst="rect">
            <a:avLst/>
          </a:prstGeom>
        </p:spPr>
        <p:txBody>
          <a:bodyPr anchor="t" rtlCol="false" tIns="0" lIns="0" bIns="0" rIns="0">
            <a:spAutoFit/>
          </a:bodyPr>
          <a:lstStyle/>
          <a:p>
            <a:pPr algn="just">
              <a:lnSpc>
                <a:spcPts val="2582"/>
              </a:lnSpc>
            </a:pPr>
            <a:r>
              <a:rPr lang="en-US" sz="2390" b="true">
                <a:solidFill>
                  <a:srgbClr val="000000"/>
                </a:solidFill>
                <a:latin typeface="Open Sans Bold"/>
                <a:ea typeface="Open Sans Bold"/>
                <a:cs typeface="Open Sans Bold"/>
                <a:sym typeface="Open Sans Bold"/>
              </a:rPr>
              <a:t>2.  Produk Pembiayaan (Financing)</a:t>
            </a:r>
          </a:p>
        </p:txBody>
      </p:sp>
      <p:sp>
        <p:nvSpPr>
          <p:cNvPr name="TextBox 15" id="15"/>
          <p:cNvSpPr txBox="true"/>
          <p:nvPr/>
        </p:nvSpPr>
        <p:spPr>
          <a:xfrm rot="0">
            <a:off x="4273445" y="2473046"/>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Tabungan (Wa</a:t>
            </a:r>
            <a:r>
              <a:rPr lang="en-US" b="true" sz="2000" i="true">
                <a:solidFill>
                  <a:srgbClr val="000000"/>
                </a:solidFill>
                <a:latin typeface="Open Sans Bold Italics"/>
                <a:ea typeface="Open Sans Bold Italics"/>
                <a:cs typeface="Open Sans Bold Italics"/>
                <a:sym typeface="Open Sans Bold Italics"/>
              </a:rPr>
              <a:t>di’</a:t>
            </a:r>
            <a:r>
              <a:rPr lang="en-US" b="true" sz="2000" i="true">
                <a:solidFill>
                  <a:srgbClr val="000000"/>
                </a:solidFill>
                <a:latin typeface="Open Sans Bold Italics"/>
                <a:ea typeface="Open Sans Bold Italics"/>
                <a:cs typeface="Open Sans Bold Italics"/>
                <a:sym typeface="Open Sans Bold Italics"/>
              </a:rPr>
              <a:t>ah atau </a:t>
            </a:r>
            <a:r>
              <a:rPr lang="en-US" b="true" sz="2000" i="true">
                <a:solidFill>
                  <a:srgbClr val="000000"/>
                </a:solidFill>
                <a:latin typeface="Open Sans Bold Italics"/>
                <a:ea typeface="Open Sans Bold Italics"/>
                <a:cs typeface="Open Sans Bold Italics"/>
                <a:sym typeface="Open Sans Bold Italics"/>
              </a:rPr>
              <a:t>Mu</a:t>
            </a:r>
            <a:r>
              <a:rPr lang="en-US" b="true" sz="2000" i="true">
                <a:solidFill>
                  <a:srgbClr val="000000"/>
                </a:solidFill>
                <a:latin typeface="Open Sans Bold Italics"/>
                <a:ea typeface="Open Sans Bold Italics"/>
                <a:cs typeface="Open Sans Bold Italics"/>
                <a:sym typeface="Open Sans Bold Italics"/>
              </a:rPr>
              <a:t>dharabah)</a:t>
            </a:r>
          </a:p>
        </p:txBody>
      </p:sp>
      <p:sp>
        <p:nvSpPr>
          <p:cNvPr name="TextBox 16" id="16"/>
          <p:cNvSpPr txBox="true"/>
          <p:nvPr/>
        </p:nvSpPr>
        <p:spPr>
          <a:xfrm rot="0">
            <a:off x="4019008" y="2099631"/>
            <a:ext cx="7696768" cy="317172"/>
          </a:xfrm>
          <a:prstGeom prst="rect">
            <a:avLst/>
          </a:prstGeom>
        </p:spPr>
        <p:txBody>
          <a:bodyPr anchor="t" rtlCol="false" tIns="0" lIns="0" bIns="0" rIns="0">
            <a:spAutoFit/>
          </a:bodyPr>
          <a:lstStyle/>
          <a:p>
            <a:pPr algn="just">
              <a:lnSpc>
                <a:spcPts val="2582"/>
              </a:lnSpc>
            </a:pPr>
            <a:r>
              <a:rPr lang="en-US" sz="2390" b="true">
                <a:solidFill>
                  <a:srgbClr val="000000"/>
                </a:solidFill>
                <a:latin typeface="Open Sans Bold"/>
                <a:ea typeface="Open Sans Bold"/>
                <a:cs typeface="Open Sans Bold"/>
                <a:sym typeface="Open Sans Bold"/>
              </a:rPr>
              <a:t>1.  Produk Pendanaan (Funding)</a:t>
            </a:r>
          </a:p>
        </p:txBody>
      </p:sp>
      <p:sp>
        <p:nvSpPr>
          <p:cNvPr name="TextBox 17" id="17"/>
          <p:cNvSpPr txBox="true"/>
          <p:nvPr/>
        </p:nvSpPr>
        <p:spPr>
          <a:xfrm rot="0">
            <a:off x="4539757" y="2808326"/>
            <a:ext cx="7781473" cy="811530"/>
          </a:xfrm>
          <a:prstGeom prst="rect">
            <a:avLst/>
          </a:prstGeom>
        </p:spPr>
        <p:txBody>
          <a:bodyPr anchor="t" rtlCol="false" tIns="0" lIns="0" bIns="0" rIns="0">
            <a:spAutoFit/>
          </a:bodyPr>
          <a:lstStyle/>
          <a:p>
            <a:pPr algn="just" marL="431802" indent="-215901" lvl="1">
              <a:lnSpc>
                <a:spcPts val="2160"/>
              </a:lnSpc>
              <a:buAutoNum type="arabicPeriod" startAt="1"/>
            </a:pPr>
            <a:r>
              <a:rPr lang="en-US" sz="2000">
                <a:solidFill>
                  <a:srgbClr val="000000"/>
                </a:solidFill>
                <a:latin typeface="Open Sans"/>
                <a:ea typeface="Open Sans"/>
                <a:cs typeface="Open Sans"/>
                <a:sym typeface="Open Sans"/>
              </a:rPr>
              <a:t>Wadi’ah: hanya titipan.</a:t>
            </a:r>
          </a:p>
          <a:p>
            <a:pPr algn="just" marL="431802" indent="-215901" lvl="1">
              <a:lnSpc>
                <a:spcPts val="2160"/>
              </a:lnSpc>
              <a:buAutoNum type="arabicPeriod" startAt="1"/>
            </a:pPr>
            <a:r>
              <a:rPr lang="en-US" sz="2000">
                <a:solidFill>
                  <a:srgbClr val="000000"/>
                </a:solidFill>
                <a:latin typeface="Open Sans"/>
                <a:ea typeface="Open Sans"/>
                <a:cs typeface="Open Sans"/>
                <a:sym typeface="Open Sans"/>
              </a:rPr>
              <a:t>Mudharab</a:t>
            </a:r>
            <a:r>
              <a:rPr lang="en-US" sz="2000">
                <a:solidFill>
                  <a:srgbClr val="000000"/>
                </a:solidFill>
                <a:latin typeface="Open Sans"/>
                <a:ea typeface="Open Sans"/>
                <a:cs typeface="Open Sans"/>
                <a:sym typeface="Open Sans"/>
              </a:rPr>
              <a:t>ah: dana nasabah dikelola untuk </a:t>
            </a:r>
            <a:r>
              <a:rPr lang="en-US" sz="2000">
                <a:solidFill>
                  <a:srgbClr val="000000"/>
                </a:solidFill>
                <a:latin typeface="Open Sans"/>
                <a:ea typeface="Open Sans"/>
                <a:cs typeface="Open Sans"/>
                <a:sym typeface="Open Sans"/>
              </a:rPr>
              <a:t>usaha, </a:t>
            </a:r>
            <a:r>
              <a:rPr lang="en-US" sz="2000">
                <a:solidFill>
                  <a:srgbClr val="000000"/>
                </a:solidFill>
                <a:latin typeface="Open Sans"/>
                <a:ea typeface="Open Sans"/>
                <a:cs typeface="Open Sans"/>
                <a:sym typeface="Open Sans"/>
              </a:rPr>
              <a:t>dan bagi hasil sesuai nisbah (proporsi) disepakati.</a:t>
            </a:r>
          </a:p>
        </p:txBody>
      </p:sp>
      <p:sp>
        <p:nvSpPr>
          <p:cNvPr name="TextBox 18" id="18"/>
          <p:cNvSpPr txBox="true"/>
          <p:nvPr/>
        </p:nvSpPr>
        <p:spPr>
          <a:xfrm rot="0">
            <a:off x="4273445" y="3734156"/>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Deposito Syar</a:t>
            </a:r>
            <a:r>
              <a:rPr lang="en-US" b="true" sz="2000" i="true">
                <a:solidFill>
                  <a:srgbClr val="000000"/>
                </a:solidFill>
                <a:latin typeface="Open Sans Bold Italics"/>
                <a:ea typeface="Open Sans Bold Italics"/>
                <a:cs typeface="Open Sans Bold Italics"/>
                <a:sym typeface="Open Sans Bold Italics"/>
              </a:rPr>
              <a:t>i</a:t>
            </a:r>
            <a:r>
              <a:rPr lang="en-US" b="true" sz="2000" i="true">
                <a:solidFill>
                  <a:srgbClr val="000000"/>
                </a:solidFill>
                <a:latin typeface="Open Sans Bold Italics"/>
                <a:ea typeface="Open Sans Bold Italics"/>
                <a:cs typeface="Open Sans Bold Italics"/>
                <a:sym typeface="Open Sans Bold Italics"/>
              </a:rPr>
              <a:t>ah (</a:t>
            </a:r>
            <a:r>
              <a:rPr lang="en-US" b="true" sz="2000" i="true">
                <a:solidFill>
                  <a:srgbClr val="000000"/>
                </a:solidFill>
                <a:latin typeface="Open Sans Bold Italics"/>
                <a:ea typeface="Open Sans Bold Italics"/>
                <a:cs typeface="Open Sans Bold Italics"/>
                <a:sym typeface="Open Sans Bold Italics"/>
              </a:rPr>
              <a:t>Mu</a:t>
            </a:r>
            <a:r>
              <a:rPr lang="en-US" b="true" sz="2000" i="true">
                <a:solidFill>
                  <a:srgbClr val="000000"/>
                </a:solidFill>
                <a:latin typeface="Open Sans Bold Italics"/>
                <a:ea typeface="Open Sans Bold Italics"/>
                <a:cs typeface="Open Sans Bold Italics"/>
                <a:sym typeface="Open Sans Bold Italics"/>
              </a:rPr>
              <a:t>dharabah Muthlaqah)</a:t>
            </a:r>
          </a:p>
        </p:txBody>
      </p:sp>
      <p:sp>
        <p:nvSpPr>
          <p:cNvPr name="TextBox 19" id="19"/>
          <p:cNvSpPr txBox="true"/>
          <p:nvPr/>
        </p:nvSpPr>
        <p:spPr>
          <a:xfrm rot="0">
            <a:off x="4539757" y="4022490"/>
            <a:ext cx="7781473" cy="811530"/>
          </a:xfrm>
          <a:prstGeom prst="rect">
            <a:avLst/>
          </a:prstGeom>
        </p:spPr>
        <p:txBody>
          <a:bodyPr anchor="t" rtlCol="false" tIns="0" lIns="0" bIns="0" rIns="0">
            <a:spAutoFit/>
          </a:bodyPr>
          <a:lstStyle/>
          <a:p>
            <a:pPr algn="just" marL="431802" indent="-215901" lvl="1">
              <a:lnSpc>
                <a:spcPts val="2160"/>
              </a:lnSpc>
              <a:buAutoNum type="arabicPeriod" startAt="1"/>
            </a:pPr>
            <a:r>
              <a:rPr lang="en-US" sz="2000">
                <a:solidFill>
                  <a:srgbClr val="000000"/>
                </a:solidFill>
                <a:latin typeface="Open Sans"/>
                <a:ea typeface="Open Sans"/>
                <a:cs typeface="Open Sans"/>
                <a:sym typeface="Open Sans"/>
              </a:rPr>
              <a:t>Nasabah menyimpan u</a:t>
            </a:r>
            <a:r>
              <a:rPr lang="en-US" sz="2000">
                <a:solidFill>
                  <a:srgbClr val="000000"/>
                </a:solidFill>
                <a:latin typeface="Open Sans"/>
                <a:ea typeface="Open Sans"/>
                <a:cs typeface="Open Sans"/>
                <a:sym typeface="Open Sans"/>
              </a:rPr>
              <a:t>ang untuk jangka waktu tertentu.</a:t>
            </a:r>
          </a:p>
          <a:p>
            <a:pPr algn="just" marL="431802" indent="-215901" lvl="1">
              <a:lnSpc>
                <a:spcPts val="2160"/>
              </a:lnSpc>
              <a:buAutoNum type="arabicPeriod" startAt="1"/>
            </a:pPr>
            <a:r>
              <a:rPr lang="en-US" sz="2000">
                <a:solidFill>
                  <a:srgbClr val="000000"/>
                </a:solidFill>
                <a:latin typeface="Open Sans"/>
                <a:ea typeface="Open Sans"/>
                <a:cs typeface="Open Sans"/>
                <a:sym typeface="Open Sans"/>
              </a:rPr>
              <a:t>Dana dikelola bank untuk </a:t>
            </a:r>
            <a:r>
              <a:rPr lang="en-US" sz="2000">
                <a:solidFill>
                  <a:srgbClr val="000000"/>
                </a:solidFill>
                <a:latin typeface="Open Sans"/>
                <a:ea typeface="Open Sans"/>
                <a:cs typeface="Open Sans"/>
                <a:sym typeface="Open Sans"/>
              </a:rPr>
              <a:t>usaha </a:t>
            </a:r>
            <a:r>
              <a:rPr lang="en-US" sz="2000">
                <a:solidFill>
                  <a:srgbClr val="000000"/>
                </a:solidFill>
                <a:latin typeface="Open Sans"/>
                <a:ea typeface="Open Sans"/>
                <a:cs typeface="Open Sans"/>
                <a:sym typeface="Open Sans"/>
              </a:rPr>
              <a:t>dan keuntungannya dibagi berdasarkan nisbah yang disepakati.</a:t>
            </a:r>
          </a:p>
        </p:txBody>
      </p:sp>
      <p:sp>
        <p:nvSpPr>
          <p:cNvPr name="TextBox 20" id="20"/>
          <p:cNvSpPr txBox="true"/>
          <p:nvPr/>
        </p:nvSpPr>
        <p:spPr>
          <a:xfrm rot="0">
            <a:off x="4273445" y="5656018"/>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Murabahah (Jual beli dengan marg</a:t>
            </a:r>
            <a:r>
              <a:rPr lang="en-US" b="true" sz="2000" i="true">
                <a:solidFill>
                  <a:srgbClr val="000000"/>
                </a:solidFill>
                <a:latin typeface="Open Sans Bold Italics"/>
                <a:ea typeface="Open Sans Bold Italics"/>
                <a:cs typeface="Open Sans Bold Italics"/>
                <a:sym typeface="Open Sans Bold Italics"/>
              </a:rPr>
              <a:t>in</a:t>
            </a:r>
            <a:r>
              <a:rPr lang="en-US" b="true" sz="2000" i="true">
                <a:solidFill>
                  <a:srgbClr val="000000"/>
                </a:solidFill>
                <a:latin typeface="Open Sans Bold Italics"/>
                <a:ea typeface="Open Sans Bold Italics"/>
                <a:cs typeface="Open Sans Bold Italics"/>
                <a:sym typeface="Open Sans Bold Italics"/>
              </a:rPr>
              <a:t> keuntungan)</a:t>
            </a:r>
          </a:p>
        </p:txBody>
      </p:sp>
      <p:sp>
        <p:nvSpPr>
          <p:cNvPr name="TextBox 21" id="21"/>
          <p:cNvSpPr txBox="true"/>
          <p:nvPr/>
        </p:nvSpPr>
        <p:spPr>
          <a:xfrm rot="0">
            <a:off x="4696751" y="5972248"/>
            <a:ext cx="7774490" cy="5448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Bank membeli barang y</a:t>
            </a:r>
            <a:r>
              <a:rPr lang="en-US" sz="2000">
                <a:solidFill>
                  <a:srgbClr val="000000"/>
                </a:solidFill>
                <a:latin typeface="Open Sans"/>
                <a:ea typeface="Open Sans"/>
                <a:cs typeface="Open Sans"/>
                <a:sym typeface="Open Sans"/>
              </a:rPr>
              <a:t>ang dibutuhkan nasabah, lalu menjualnya kembali kepada na</a:t>
            </a:r>
            <a:r>
              <a:rPr lang="en-US" sz="2000">
                <a:solidFill>
                  <a:srgbClr val="000000"/>
                </a:solidFill>
                <a:latin typeface="Open Sans"/>
                <a:ea typeface="Open Sans"/>
                <a:cs typeface="Open Sans"/>
                <a:sym typeface="Open Sans"/>
              </a:rPr>
              <a:t>sabah </a:t>
            </a:r>
            <a:r>
              <a:rPr lang="en-US" sz="2000">
                <a:solidFill>
                  <a:srgbClr val="000000"/>
                </a:solidFill>
                <a:latin typeface="Open Sans"/>
                <a:ea typeface="Open Sans"/>
                <a:cs typeface="Open Sans"/>
                <a:sym typeface="Open Sans"/>
              </a:rPr>
              <a:t>dengan margin keuntungan.</a:t>
            </a:r>
          </a:p>
        </p:txBody>
      </p:sp>
      <p:sp>
        <p:nvSpPr>
          <p:cNvPr name="TextBox 22" id="22"/>
          <p:cNvSpPr txBox="true"/>
          <p:nvPr/>
        </p:nvSpPr>
        <p:spPr>
          <a:xfrm rot="0">
            <a:off x="4273445" y="6631378"/>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Ijarah (Sewa m</a:t>
            </a:r>
            <a:r>
              <a:rPr lang="en-US" b="true" sz="2000" i="true">
                <a:solidFill>
                  <a:srgbClr val="000000"/>
                </a:solidFill>
                <a:latin typeface="Open Sans Bold Italics"/>
                <a:ea typeface="Open Sans Bold Italics"/>
                <a:cs typeface="Open Sans Bold Italics"/>
                <a:sym typeface="Open Sans Bold Italics"/>
              </a:rPr>
              <a:t>enyewa)</a:t>
            </a:r>
          </a:p>
        </p:txBody>
      </p:sp>
      <p:sp>
        <p:nvSpPr>
          <p:cNvPr name="TextBox 23" id="23"/>
          <p:cNvSpPr txBox="true"/>
          <p:nvPr/>
        </p:nvSpPr>
        <p:spPr>
          <a:xfrm rot="0">
            <a:off x="4696751" y="6928558"/>
            <a:ext cx="7774490" cy="5448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Bank menyewakan barang </a:t>
            </a:r>
            <a:r>
              <a:rPr lang="en-US" sz="2000">
                <a:solidFill>
                  <a:srgbClr val="000000"/>
                </a:solidFill>
                <a:latin typeface="Open Sans"/>
                <a:ea typeface="Open Sans"/>
                <a:cs typeface="Open Sans"/>
                <a:sym typeface="Open Sans"/>
              </a:rPr>
              <a:t>atau aset kepada na</a:t>
            </a:r>
            <a:r>
              <a:rPr lang="en-US" sz="2000">
                <a:solidFill>
                  <a:srgbClr val="000000"/>
                </a:solidFill>
                <a:latin typeface="Open Sans"/>
                <a:ea typeface="Open Sans"/>
                <a:cs typeface="Open Sans"/>
                <a:sym typeface="Open Sans"/>
              </a:rPr>
              <a:t>sabah u</a:t>
            </a:r>
            <a:r>
              <a:rPr lang="en-US" sz="2000">
                <a:solidFill>
                  <a:srgbClr val="000000"/>
                </a:solidFill>
                <a:latin typeface="Open Sans"/>
                <a:ea typeface="Open Sans"/>
                <a:cs typeface="Open Sans"/>
                <a:sym typeface="Open Sans"/>
              </a:rPr>
              <a:t>ntuk jangka waktu tertentu.</a:t>
            </a:r>
          </a:p>
        </p:txBody>
      </p:sp>
      <p:sp>
        <p:nvSpPr>
          <p:cNvPr name="TextBox 24" id="24"/>
          <p:cNvSpPr txBox="true"/>
          <p:nvPr/>
        </p:nvSpPr>
        <p:spPr>
          <a:xfrm rot="0">
            <a:off x="4273445" y="7549588"/>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Musyarakah (Kemitraan modal</a:t>
            </a:r>
            <a:r>
              <a:rPr lang="en-US" b="true" sz="2000" i="true">
                <a:solidFill>
                  <a:srgbClr val="000000"/>
                </a:solidFill>
                <a:latin typeface="Open Sans Bold Italics"/>
                <a:ea typeface="Open Sans Bold Italics"/>
                <a:cs typeface="Open Sans Bold Italics"/>
                <a:sym typeface="Open Sans Bold Italics"/>
              </a:rPr>
              <a:t>)</a:t>
            </a:r>
          </a:p>
        </p:txBody>
      </p:sp>
      <p:sp>
        <p:nvSpPr>
          <p:cNvPr name="TextBox 25" id="25"/>
          <p:cNvSpPr txBox="true"/>
          <p:nvPr/>
        </p:nvSpPr>
        <p:spPr>
          <a:xfrm rot="0">
            <a:off x="4696751" y="7865818"/>
            <a:ext cx="7774490" cy="5448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Bank </a:t>
            </a:r>
            <a:r>
              <a:rPr lang="en-US" sz="2000">
                <a:solidFill>
                  <a:srgbClr val="000000"/>
                </a:solidFill>
                <a:latin typeface="Open Sans"/>
                <a:ea typeface="Open Sans"/>
                <a:cs typeface="Open Sans"/>
                <a:sym typeface="Open Sans"/>
              </a:rPr>
              <a:t>dan nasabah bersama-sama menyediakan modal dan</a:t>
            </a:r>
            <a:r>
              <a:rPr lang="en-US" sz="2000">
                <a:solidFill>
                  <a:srgbClr val="000000"/>
                </a:solidFill>
                <a:latin typeface="Open Sans"/>
                <a:ea typeface="Open Sans"/>
                <a:cs typeface="Open Sans"/>
                <a:sym typeface="Open Sans"/>
              </a:rPr>
              <a:t> m</a:t>
            </a:r>
            <a:r>
              <a:rPr lang="en-US" sz="2000">
                <a:solidFill>
                  <a:srgbClr val="000000"/>
                </a:solidFill>
                <a:latin typeface="Open Sans"/>
                <a:ea typeface="Open Sans"/>
                <a:cs typeface="Open Sans"/>
                <a:sym typeface="Open Sans"/>
              </a:rPr>
              <a:t>enanggung risiko serta keuntungan secara proporsional.</a:t>
            </a:r>
          </a:p>
        </p:txBody>
      </p:sp>
      <p:sp>
        <p:nvSpPr>
          <p:cNvPr name="TextBox 26" id="26"/>
          <p:cNvSpPr txBox="true"/>
          <p:nvPr/>
        </p:nvSpPr>
        <p:spPr>
          <a:xfrm rot="0">
            <a:off x="4273445" y="8543999"/>
            <a:ext cx="8047785"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Mudharabah (Bagi h</a:t>
            </a:r>
            <a:r>
              <a:rPr lang="en-US" b="true" sz="2000" i="true">
                <a:solidFill>
                  <a:srgbClr val="000000"/>
                </a:solidFill>
                <a:latin typeface="Open Sans Bold Italics"/>
                <a:ea typeface="Open Sans Bold Italics"/>
                <a:cs typeface="Open Sans Bold Italics"/>
                <a:sym typeface="Open Sans Bold Italics"/>
              </a:rPr>
              <a:t>asil)</a:t>
            </a:r>
          </a:p>
        </p:txBody>
      </p:sp>
      <p:sp>
        <p:nvSpPr>
          <p:cNvPr name="TextBox 27" id="27"/>
          <p:cNvSpPr txBox="true"/>
          <p:nvPr/>
        </p:nvSpPr>
        <p:spPr>
          <a:xfrm rot="0">
            <a:off x="4696751" y="8841179"/>
            <a:ext cx="7774490" cy="8115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Nasabah sebagai pengelola us</a:t>
            </a:r>
            <a:r>
              <a:rPr lang="en-US" sz="2000">
                <a:solidFill>
                  <a:srgbClr val="000000"/>
                </a:solidFill>
                <a:latin typeface="Open Sans"/>
                <a:ea typeface="Open Sans"/>
                <a:cs typeface="Open Sans"/>
                <a:sym typeface="Open Sans"/>
              </a:rPr>
              <a:t>aha, bank sebagai penyedia dana. Keuntungan dibagi se</a:t>
            </a:r>
            <a:r>
              <a:rPr lang="en-US" sz="2000">
                <a:solidFill>
                  <a:srgbClr val="000000"/>
                </a:solidFill>
                <a:latin typeface="Open Sans"/>
                <a:ea typeface="Open Sans"/>
                <a:cs typeface="Open Sans"/>
                <a:sym typeface="Open Sans"/>
              </a:rPr>
              <a:t>suai nisbah, kerugia</a:t>
            </a:r>
            <a:r>
              <a:rPr lang="en-US" sz="2000">
                <a:solidFill>
                  <a:srgbClr val="000000"/>
                </a:solidFill>
                <a:latin typeface="Open Sans"/>
                <a:ea typeface="Open Sans"/>
                <a:cs typeface="Open Sans"/>
                <a:sym typeface="Open Sans"/>
              </a:rPr>
              <a:t>n ditanggung oleh penyedia dana.</a:t>
            </a:r>
          </a:p>
        </p:txBody>
      </p:sp>
      <p:sp>
        <p:nvSpPr>
          <p:cNvPr name="TextBox 28" id="28"/>
          <p:cNvSpPr txBox="true"/>
          <p:nvPr/>
        </p:nvSpPr>
        <p:spPr>
          <a:xfrm rot="0">
            <a:off x="12971304" y="4501590"/>
            <a:ext cx="5155674"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Wak</a:t>
            </a:r>
            <a:r>
              <a:rPr lang="en-US" b="true" sz="2000" i="true">
                <a:solidFill>
                  <a:srgbClr val="000000"/>
                </a:solidFill>
                <a:latin typeface="Open Sans Bold Italics"/>
                <a:ea typeface="Open Sans Bold Italics"/>
                <a:cs typeface="Open Sans Bold Italics"/>
                <a:sym typeface="Open Sans Bold Italics"/>
              </a:rPr>
              <a:t>alah (Perwakilan)</a:t>
            </a:r>
          </a:p>
        </p:txBody>
      </p:sp>
      <p:sp>
        <p:nvSpPr>
          <p:cNvPr name="TextBox 29" id="29"/>
          <p:cNvSpPr txBox="true"/>
          <p:nvPr/>
        </p:nvSpPr>
        <p:spPr>
          <a:xfrm rot="0">
            <a:off x="12740331" y="3667481"/>
            <a:ext cx="4740434" cy="636007"/>
          </a:xfrm>
          <a:prstGeom prst="rect">
            <a:avLst/>
          </a:prstGeom>
        </p:spPr>
        <p:txBody>
          <a:bodyPr anchor="t" rtlCol="false" tIns="0" lIns="0" bIns="0" rIns="0">
            <a:spAutoFit/>
          </a:bodyPr>
          <a:lstStyle/>
          <a:p>
            <a:pPr algn="just">
              <a:lnSpc>
                <a:spcPts val="2582"/>
              </a:lnSpc>
            </a:pPr>
            <a:r>
              <a:rPr lang="en-US" sz="2390" b="true">
                <a:solidFill>
                  <a:srgbClr val="000000"/>
                </a:solidFill>
                <a:latin typeface="Open Sans Bold"/>
                <a:ea typeface="Open Sans Bold"/>
                <a:cs typeface="Open Sans Bold"/>
                <a:sym typeface="Open Sans Bold"/>
              </a:rPr>
              <a:t>3.  Layanan Jasa Perbankan </a:t>
            </a:r>
          </a:p>
          <a:p>
            <a:pPr algn="just">
              <a:lnSpc>
                <a:spcPts val="2582"/>
              </a:lnSpc>
            </a:pPr>
            <a:r>
              <a:rPr lang="en-US" sz="2390" b="true">
                <a:solidFill>
                  <a:srgbClr val="000000"/>
                </a:solidFill>
                <a:latin typeface="Open Sans Bold"/>
                <a:ea typeface="Open Sans Bold"/>
                <a:cs typeface="Open Sans Bold"/>
                <a:sym typeface="Open Sans Bold"/>
              </a:rPr>
              <a:t>     (Fee-Based Services)</a:t>
            </a:r>
          </a:p>
        </p:txBody>
      </p:sp>
      <p:sp>
        <p:nvSpPr>
          <p:cNvPr name="TextBox 30" id="30"/>
          <p:cNvSpPr txBox="true"/>
          <p:nvPr/>
        </p:nvSpPr>
        <p:spPr>
          <a:xfrm rot="0">
            <a:off x="13395166" y="4829251"/>
            <a:ext cx="4544542" cy="10782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Bank bertindak seb</a:t>
            </a:r>
            <a:r>
              <a:rPr lang="en-US" sz="2000">
                <a:solidFill>
                  <a:srgbClr val="000000"/>
                </a:solidFill>
                <a:latin typeface="Open Sans"/>
                <a:ea typeface="Open Sans"/>
                <a:cs typeface="Open Sans"/>
                <a:sym typeface="Open Sans"/>
              </a:rPr>
              <a:t>agai wakil untuk mengur</a:t>
            </a:r>
            <a:r>
              <a:rPr lang="en-US" sz="2000">
                <a:solidFill>
                  <a:srgbClr val="000000"/>
                </a:solidFill>
                <a:latin typeface="Open Sans"/>
                <a:ea typeface="Open Sans"/>
                <a:cs typeface="Open Sans"/>
                <a:sym typeface="Open Sans"/>
              </a:rPr>
              <a:t>us transaksi, seperti pembayar</a:t>
            </a:r>
            <a:r>
              <a:rPr lang="en-US" sz="2000">
                <a:solidFill>
                  <a:srgbClr val="000000"/>
                </a:solidFill>
                <a:latin typeface="Open Sans"/>
                <a:ea typeface="Open Sans"/>
                <a:cs typeface="Open Sans"/>
                <a:sym typeface="Open Sans"/>
              </a:rPr>
              <a:t>an tagihan, transfer, LC (letter of credit), dll.</a:t>
            </a:r>
          </a:p>
        </p:txBody>
      </p:sp>
      <p:sp>
        <p:nvSpPr>
          <p:cNvPr name="TextBox 31" id="31"/>
          <p:cNvSpPr txBox="true"/>
          <p:nvPr/>
        </p:nvSpPr>
        <p:spPr>
          <a:xfrm rot="0">
            <a:off x="12971304" y="5997773"/>
            <a:ext cx="5155674"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Kaf</a:t>
            </a:r>
            <a:r>
              <a:rPr lang="en-US" b="true" sz="2000" i="true">
                <a:solidFill>
                  <a:srgbClr val="000000"/>
                </a:solidFill>
                <a:latin typeface="Open Sans Bold Italics"/>
                <a:ea typeface="Open Sans Bold Italics"/>
                <a:cs typeface="Open Sans Bold Italics"/>
                <a:sym typeface="Open Sans Bold Italics"/>
              </a:rPr>
              <a:t>alah (Penjaminan)</a:t>
            </a:r>
          </a:p>
        </p:txBody>
      </p:sp>
      <p:sp>
        <p:nvSpPr>
          <p:cNvPr name="TextBox 32" id="32"/>
          <p:cNvSpPr txBox="true"/>
          <p:nvPr/>
        </p:nvSpPr>
        <p:spPr>
          <a:xfrm rot="0">
            <a:off x="13395166" y="6325433"/>
            <a:ext cx="4544542" cy="8115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Bank memberikan jaminan atas kewajib</a:t>
            </a:r>
            <a:r>
              <a:rPr lang="en-US" sz="2000">
                <a:solidFill>
                  <a:srgbClr val="000000"/>
                </a:solidFill>
                <a:latin typeface="Open Sans"/>
                <a:ea typeface="Open Sans"/>
                <a:cs typeface="Open Sans"/>
                <a:sym typeface="Open Sans"/>
              </a:rPr>
              <a:t>an pihak ke</a:t>
            </a:r>
            <a:r>
              <a:rPr lang="en-US" sz="2000">
                <a:solidFill>
                  <a:srgbClr val="000000"/>
                </a:solidFill>
                <a:latin typeface="Open Sans"/>
                <a:ea typeface="Open Sans"/>
                <a:cs typeface="Open Sans"/>
                <a:sym typeface="Open Sans"/>
              </a:rPr>
              <a:t>tiga, seperti ba</a:t>
            </a:r>
            <a:r>
              <a:rPr lang="en-US" sz="2000">
                <a:solidFill>
                  <a:srgbClr val="000000"/>
                </a:solidFill>
                <a:latin typeface="Open Sans"/>
                <a:ea typeface="Open Sans"/>
                <a:cs typeface="Open Sans"/>
                <a:sym typeface="Open Sans"/>
              </a:rPr>
              <a:t>nk garansi.</a:t>
            </a:r>
          </a:p>
        </p:txBody>
      </p:sp>
      <p:sp>
        <p:nvSpPr>
          <p:cNvPr name="TextBox 33" id="33"/>
          <p:cNvSpPr txBox="true"/>
          <p:nvPr/>
        </p:nvSpPr>
        <p:spPr>
          <a:xfrm rot="0">
            <a:off x="12971304" y="7222688"/>
            <a:ext cx="5155674" cy="278130"/>
          </a:xfrm>
          <a:prstGeom prst="rect">
            <a:avLst/>
          </a:prstGeom>
        </p:spPr>
        <p:txBody>
          <a:bodyPr anchor="t" rtlCol="false" tIns="0" lIns="0" bIns="0" rIns="0">
            <a:spAutoFit/>
          </a:bodyPr>
          <a:lstStyle/>
          <a:p>
            <a:pPr algn="just" marL="431802" indent="-215901" lvl="1">
              <a:lnSpc>
                <a:spcPts val="2160"/>
              </a:lnSpc>
              <a:buFont typeface="Arial"/>
              <a:buChar char="•"/>
            </a:pPr>
            <a:r>
              <a:rPr lang="en-US" b="true" sz="2000" i="true">
                <a:solidFill>
                  <a:srgbClr val="000000"/>
                </a:solidFill>
                <a:latin typeface="Open Sans Bold Italics"/>
                <a:ea typeface="Open Sans Bold Italics"/>
                <a:cs typeface="Open Sans Bold Italics"/>
                <a:sym typeface="Open Sans Bold Italics"/>
              </a:rPr>
              <a:t>Haw</a:t>
            </a:r>
            <a:r>
              <a:rPr lang="en-US" b="true" sz="2000" i="true">
                <a:solidFill>
                  <a:srgbClr val="000000"/>
                </a:solidFill>
                <a:latin typeface="Open Sans Bold Italics"/>
                <a:ea typeface="Open Sans Bold Italics"/>
                <a:cs typeface="Open Sans Bold Italics"/>
                <a:sym typeface="Open Sans Bold Italics"/>
              </a:rPr>
              <a:t>alah (Alih utang)</a:t>
            </a:r>
          </a:p>
        </p:txBody>
      </p:sp>
      <p:sp>
        <p:nvSpPr>
          <p:cNvPr name="TextBox 34" id="34"/>
          <p:cNvSpPr txBox="true"/>
          <p:nvPr/>
        </p:nvSpPr>
        <p:spPr>
          <a:xfrm rot="0">
            <a:off x="13395166" y="7550348"/>
            <a:ext cx="4544542" cy="544830"/>
          </a:xfrm>
          <a:prstGeom prst="rect">
            <a:avLst/>
          </a:prstGeom>
        </p:spPr>
        <p:txBody>
          <a:bodyPr anchor="t" rtlCol="false" tIns="0" lIns="0" bIns="0" rIns="0">
            <a:spAutoFit/>
          </a:bodyPr>
          <a:lstStyle/>
          <a:p>
            <a:pPr algn="just">
              <a:lnSpc>
                <a:spcPts val="2160"/>
              </a:lnSpc>
            </a:pPr>
            <a:r>
              <a:rPr lang="en-US" sz="2000">
                <a:solidFill>
                  <a:srgbClr val="000000"/>
                </a:solidFill>
                <a:latin typeface="Open Sans"/>
                <a:ea typeface="Open Sans"/>
                <a:cs typeface="Open Sans"/>
                <a:sym typeface="Open Sans"/>
              </a:rPr>
              <a:t>Pengalihan kewajiban membayar utang dari s</a:t>
            </a:r>
            <a:r>
              <a:rPr lang="en-US" sz="2000">
                <a:solidFill>
                  <a:srgbClr val="000000"/>
                </a:solidFill>
                <a:latin typeface="Open Sans"/>
                <a:ea typeface="Open Sans"/>
                <a:cs typeface="Open Sans"/>
                <a:sym typeface="Open Sans"/>
              </a:rPr>
              <a:t>atu pihak ke</a:t>
            </a:r>
            <a:r>
              <a:rPr lang="en-US" sz="2000">
                <a:solidFill>
                  <a:srgbClr val="000000"/>
                </a:solidFill>
                <a:latin typeface="Open Sans"/>
                <a:ea typeface="Open Sans"/>
                <a:cs typeface="Open Sans"/>
                <a:sym typeface="Open Sans"/>
              </a:rPr>
              <a:t> piha</a:t>
            </a:r>
            <a:r>
              <a:rPr lang="en-US" sz="2000">
                <a:solidFill>
                  <a:srgbClr val="000000"/>
                </a:solidFill>
                <a:latin typeface="Open Sans"/>
                <a:ea typeface="Open Sans"/>
                <a:cs typeface="Open Sans"/>
                <a:sym typeface="Open Sans"/>
              </a:rPr>
              <a:t>k lain.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2"/>
            <a:stretch>
              <a:fillRect l="0" t="0" r="0" b="0"/>
            </a:stretch>
          </a:blipFill>
        </p:spPr>
      </p:sp>
      <p:sp>
        <p:nvSpPr>
          <p:cNvPr name="Freeform 3" id="3"/>
          <p:cNvSpPr/>
          <p:nvPr/>
        </p:nvSpPr>
        <p:spPr>
          <a:xfrm flipH="false" flipV="false" rot="0">
            <a:off x="0" y="5632918"/>
            <a:ext cx="6464002" cy="4654082"/>
          </a:xfrm>
          <a:custGeom>
            <a:avLst/>
            <a:gdLst/>
            <a:ahLst/>
            <a:cxnLst/>
            <a:rect r="r" b="b" t="t" l="l"/>
            <a:pathLst>
              <a:path h="4654082" w="6464002">
                <a:moveTo>
                  <a:pt x="0" y="0"/>
                </a:moveTo>
                <a:lnTo>
                  <a:pt x="6464002" y="0"/>
                </a:lnTo>
                <a:lnTo>
                  <a:pt x="6464002" y="4654082"/>
                </a:lnTo>
                <a:lnTo>
                  <a:pt x="0" y="4654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230997"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2733482" y="0"/>
            <a:ext cx="9728912" cy="1154014"/>
            <a:chOff x="0" y="0"/>
            <a:chExt cx="2982863" cy="353818"/>
          </a:xfrm>
        </p:grpSpPr>
        <p:sp>
          <p:nvSpPr>
            <p:cNvPr name="Freeform 7" id="7"/>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8" id="8"/>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grpSp>
        <p:nvGrpSpPr>
          <p:cNvPr name="Group 9" id="9"/>
          <p:cNvGrpSpPr/>
          <p:nvPr/>
        </p:nvGrpSpPr>
        <p:grpSpPr>
          <a:xfrm rot="0">
            <a:off x="952377" y="3087351"/>
            <a:ext cx="6150229" cy="5636533"/>
            <a:chOff x="0" y="0"/>
            <a:chExt cx="812800" cy="744911"/>
          </a:xfrm>
        </p:grpSpPr>
        <p:sp>
          <p:nvSpPr>
            <p:cNvPr name="Freeform 10" id="10"/>
            <p:cNvSpPr/>
            <p:nvPr/>
          </p:nvSpPr>
          <p:spPr>
            <a:xfrm flipH="false" flipV="false" rot="0">
              <a:off x="0" y="0"/>
              <a:ext cx="812800" cy="744911"/>
            </a:xfrm>
            <a:custGeom>
              <a:avLst/>
              <a:gdLst/>
              <a:ahLst/>
              <a:cxnLst/>
              <a:rect r="r" b="b" t="t" l="l"/>
              <a:pathLst>
                <a:path h="744911" w="812800">
                  <a:moveTo>
                    <a:pt x="28952" y="0"/>
                  </a:moveTo>
                  <a:lnTo>
                    <a:pt x="783848" y="0"/>
                  </a:lnTo>
                  <a:cubicBezTo>
                    <a:pt x="791526" y="0"/>
                    <a:pt x="798890" y="3050"/>
                    <a:pt x="804320" y="8480"/>
                  </a:cubicBezTo>
                  <a:cubicBezTo>
                    <a:pt x="809750" y="13910"/>
                    <a:pt x="812800" y="21274"/>
                    <a:pt x="812800" y="28952"/>
                  </a:cubicBezTo>
                  <a:lnTo>
                    <a:pt x="812800" y="715959"/>
                  </a:lnTo>
                  <a:cubicBezTo>
                    <a:pt x="812800" y="723637"/>
                    <a:pt x="809750" y="731002"/>
                    <a:pt x="804320" y="736431"/>
                  </a:cubicBezTo>
                  <a:cubicBezTo>
                    <a:pt x="798890" y="741861"/>
                    <a:pt x="791526" y="744911"/>
                    <a:pt x="783848" y="744911"/>
                  </a:cubicBezTo>
                  <a:lnTo>
                    <a:pt x="28952" y="744911"/>
                  </a:lnTo>
                  <a:cubicBezTo>
                    <a:pt x="21274" y="744911"/>
                    <a:pt x="13910" y="741861"/>
                    <a:pt x="8480" y="736431"/>
                  </a:cubicBezTo>
                  <a:cubicBezTo>
                    <a:pt x="3050" y="731002"/>
                    <a:pt x="0" y="723637"/>
                    <a:pt x="0" y="715959"/>
                  </a:cubicBezTo>
                  <a:lnTo>
                    <a:pt x="0" y="28952"/>
                  </a:lnTo>
                  <a:cubicBezTo>
                    <a:pt x="0" y="21274"/>
                    <a:pt x="3050" y="13910"/>
                    <a:pt x="8480" y="8480"/>
                  </a:cubicBezTo>
                  <a:cubicBezTo>
                    <a:pt x="13910" y="3050"/>
                    <a:pt x="21274" y="0"/>
                    <a:pt x="28952" y="0"/>
                  </a:cubicBezTo>
                  <a:close/>
                </a:path>
              </a:pathLst>
            </a:custGeom>
            <a:blipFill>
              <a:blip r:embed="rId7"/>
              <a:stretch>
                <a:fillRect l="-18778" t="0" r="-18778" b="0"/>
              </a:stretch>
            </a:blipFill>
          </p:spPr>
        </p:sp>
      </p:grpSp>
      <p:sp>
        <p:nvSpPr>
          <p:cNvPr name="TextBox 11" id="11"/>
          <p:cNvSpPr txBox="true"/>
          <p:nvPr/>
        </p:nvSpPr>
        <p:spPr>
          <a:xfrm rot="0">
            <a:off x="1782333" y="200452"/>
            <a:ext cx="9862606" cy="588010"/>
          </a:xfrm>
          <a:prstGeom prst="rect">
            <a:avLst/>
          </a:prstGeom>
        </p:spPr>
        <p:txBody>
          <a:bodyPr anchor="t" rtlCol="false" tIns="0" lIns="0" bIns="0" rIns="0">
            <a:spAutoFit/>
          </a:bodyPr>
          <a:lstStyle/>
          <a:p>
            <a:pPr algn="l">
              <a:lnSpc>
                <a:spcPts val="45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Syariah</a:t>
            </a:r>
          </a:p>
        </p:txBody>
      </p:sp>
      <p:sp>
        <p:nvSpPr>
          <p:cNvPr name="TextBox 12" id="12"/>
          <p:cNvSpPr txBox="true"/>
          <p:nvPr/>
        </p:nvSpPr>
        <p:spPr>
          <a:xfrm rot="0">
            <a:off x="8062925" y="5081705"/>
            <a:ext cx="8214320" cy="1676400"/>
          </a:xfrm>
          <a:prstGeom prst="rect">
            <a:avLst/>
          </a:prstGeom>
        </p:spPr>
        <p:txBody>
          <a:bodyPr anchor="t" rtlCol="false" tIns="0" lIns="0" bIns="0" rIns="0">
            <a:spAutoFit/>
          </a:bodyPr>
          <a:lstStyle/>
          <a:p>
            <a:pPr algn="just">
              <a:lnSpc>
                <a:spcPts val="2699"/>
              </a:lnSpc>
            </a:pPr>
            <a:r>
              <a:rPr lang="en-US" b="true" sz="2499" i="true">
                <a:solidFill>
                  <a:srgbClr val="000000"/>
                </a:solidFill>
                <a:latin typeface="Open Sans Bold Italics"/>
                <a:ea typeface="Open Sans Bold Italics"/>
                <a:cs typeface="Open Sans Bold Italics"/>
                <a:sym typeface="Open Sans Bold Italics"/>
              </a:rPr>
              <a:t>Kelembagaan perbankan syariah</a:t>
            </a:r>
            <a:r>
              <a:rPr lang="en-US" sz="2499" i="true">
                <a:solidFill>
                  <a:srgbClr val="000000"/>
                </a:solidFill>
                <a:latin typeface="Open Sans Italics"/>
                <a:ea typeface="Open Sans Italics"/>
                <a:cs typeface="Open Sans Italics"/>
                <a:sym typeface="Open Sans Italics"/>
              </a:rPr>
              <a:t> adalah struktur organisasi dan sistem kerja bank yang menjalankan kegiatan usaha berdasarkan prinsip syariah (hukum Islam), khususnya dalam hal larangan riba, gharar (ketidakjelasan), dan maysir (spekulasi/judi).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457220"/>
            <a:ext cx="3930250" cy="2829780"/>
          </a:xfrm>
          <a:custGeom>
            <a:avLst/>
            <a:gdLst/>
            <a:ahLst/>
            <a:cxnLst/>
            <a:rect r="r" b="b" t="t" l="l"/>
            <a:pathLst>
              <a:path h="2829780" w="3930250">
                <a:moveTo>
                  <a:pt x="0" y="0"/>
                </a:moveTo>
                <a:lnTo>
                  <a:pt x="3930250" y="0"/>
                </a:lnTo>
                <a:lnTo>
                  <a:pt x="3930250" y="2829780"/>
                </a:lnTo>
                <a:lnTo>
                  <a:pt x="0" y="28297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1823998" y="0"/>
            <a:ext cx="6464002" cy="4654082"/>
          </a:xfrm>
          <a:custGeom>
            <a:avLst/>
            <a:gdLst/>
            <a:ahLst/>
            <a:cxnLst/>
            <a:rect r="r" b="b" t="t" l="l"/>
            <a:pathLst>
              <a:path h="4654082" w="6464002">
                <a:moveTo>
                  <a:pt x="6464002" y="4654082"/>
                </a:moveTo>
                <a:lnTo>
                  <a:pt x="0" y="4654082"/>
                </a:lnTo>
                <a:lnTo>
                  <a:pt x="0" y="0"/>
                </a:lnTo>
                <a:lnTo>
                  <a:pt x="6464002" y="0"/>
                </a:lnTo>
                <a:lnTo>
                  <a:pt x="6464002" y="465408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230997" y="-1589093"/>
            <a:ext cx="11924200" cy="10463486"/>
          </a:xfrm>
          <a:custGeom>
            <a:avLst/>
            <a:gdLst/>
            <a:ahLst/>
            <a:cxnLst/>
            <a:rect r="r" b="b" t="t" l="l"/>
            <a:pathLst>
              <a:path h="10463486" w="11924200">
                <a:moveTo>
                  <a:pt x="0" y="0"/>
                </a:moveTo>
                <a:lnTo>
                  <a:pt x="11924200" y="0"/>
                </a:lnTo>
                <a:lnTo>
                  <a:pt x="11924200" y="10463486"/>
                </a:lnTo>
                <a:lnTo>
                  <a:pt x="0" y="10463486"/>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875819" y="5221350"/>
            <a:ext cx="8678652" cy="1911573"/>
          </a:xfrm>
          <a:prstGeom prst="rect">
            <a:avLst/>
          </a:prstGeom>
        </p:spPr>
        <p:txBody>
          <a:bodyPr anchor="t" rtlCol="false" tIns="0" lIns="0" bIns="0" rIns="0">
            <a:spAutoFit/>
          </a:bodyPr>
          <a:lstStyle/>
          <a:p>
            <a:pPr algn="l" marL="601009" indent="-300504" lvl="1">
              <a:lnSpc>
                <a:spcPts val="4175"/>
              </a:lnSpc>
              <a:buFont typeface="Arial"/>
              <a:buChar char="•"/>
            </a:pPr>
            <a:r>
              <a:rPr lang="en-US" b="true" sz="2783">
                <a:solidFill>
                  <a:srgbClr val="000000"/>
                </a:solidFill>
                <a:latin typeface="Open Sans Bold"/>
                <a:ea typeface="Open Sans Bold"/>
                <a:cs typeface="Open Sans Bold"/>
                <a:sym typeface="Open Sans Bold"/>
              </a:rPr>
              <a:t>Bank Umum Syariah (BUS) </a:t>
            </a:r>
          </a:p>
          <a:p>
            <a:pPr algn="l" marL="601009" indent="-300504" lvl="1">
              <a:lnSpc>
                <a:spcPts val="4175"/>
              </a:lnSpc>
              <a:buFont typeface="Arial"/>
              <a:buChar char="•"/>
            </a:pPr>
            <a:r>
              <a:rPr lang="en-US" b="true" sz="2783">
                <a:solidFill>
                  <a:srgbClr val="000000"/>
                </a:solidFill>
                <a:latin typeface="Open Sans Bold"/>
                <a:ea typeface="Open Sans Bold"/>
                <a:cs typeface="Open Sans Bold"/>
                <a:sym typeface="Open Sans Bold"/>
              </a:rPr>
              <a:t>Unit Usaha Syariah (UUS) </a:t>
            </a:r>
          </a:p>
          <a:p>
            <a:pPr algn="l" marL="601009" indent="-300504" lvl="1">
              <a:lnSpc>
                <a:spcPts val="4175"/>
              </a:lnSpc>
              <a:buFont typeface="Arial"/>
              <a:buChar char="•"/>
            </a:pPr>
            <a:r>
              <a:rPr lang="en-US" b="true" sz="2783">
                <a:solidFill>
                  <a:srgbClr val="000000"/>
                </a:solidFill>
                <a:latin typeface="Open Sans Bold"/>
                <a:ea typeface="Open Sans Bold"/>
                <a:cs typeface="Open Sans Bold"/>
                <a:sym typeface="Open Sans Bold"/>
              </a:rPr>
              <a:t>Bank Pembiayaan Rakyat Syariah (BPRS)    </a:t>
            </a:r>
          </a:p>
          <a:p>
            <a:pPr algn="l">
              <a:lnSpc>
                <a:spcPts val="2806"/>
              </a:lnSpc>
            </a:pPr>
          </a:p>
        </p:txBody>
      </p:sp>
      <p:sp>
        <p:nvSpPr>
          <p:cNvPr name="Freeform 6" id="6"/>
          <p:cNvSpPr/>
          <p:nvPr/>
        </p:nvSpPr>
        <p:spPr>
          <a:xfrm flipH="false" flipV="false" rot="0">
            <a:off x="1419873" y="3437951"/>
            <a:ext cx="5969714" cy="1602140"/>
          </a:xfrm>
          <a:custGeom>
            <a:avLst/>
            <a:gdLst/>
            <a:ahLst/>
            <a:cxnLst/>
            <a:rect r="r" b="b" t="t" l="l"/>
            <a:pathLst>
              <a:path h="1602140" w="5969714">
                <a:moveTo>
                  <a:pt x="0" y="0"/>
                </a:moveTo>
                <a:lnTo>
                  <a:pt x="5969714" y="0"/>
                </a:lnTo>
                <a:lnTo>
                  <a:pt x="5969714" y="1602140"/>
                </a:lnTo>
                <a:lnTo>
                  <a:pt x="0" y="16021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599496" y="4010382"/>
            <a:ext cx="4298992" cy="801370"/>
          </a:xfrm>
          <a:prstGeom prst="rect">
            <a:avLst/>
          </a:prstGeom>
        </p:spPr>
        <p:txBody>
          <a:bodyPr anchor="t" rtlCol="false" tIns="0" lIns="0" bIns="0" rIns="0">
            <a:spAutoFit/>
          </a:bodyPr>
          <a:lstStyle/>
          <a:p>
            <a:pPr algn="ctr">
              <a:lnSpc>
                <a:spcPts val="6215"/>
              </a:lnSpc>
            </a:pPr>
            <a:r>
              <a:rPr lang="en-US" sz="5500">
                <a:solidFill>
                  <a:srgbClr val="000066"/>
                </a:solidFill>
                <a:latin typeface="Archivo Black"/>
                <a:ea typeface="Archivo Black"/>
                <a:cs typeface="Archivo Black"/>
                <a:sym typeface="Archivo Black"/>
              </a:rPr>
              <a:t>Jenis-jenis </a:t>
            </a:r>
          </a:p>
        </p:txBody>
      </p:sp>
      <p:sp>
        <p:nvSpPr>
          <p:cNvPr name="TextBox 8" id="8"/>
          <p:cNvSpPr txBox="true"/>
          <p:nvPr/>
        </p:nvSpPr>
        <p:spPr>
          <a:xfrm rot="0">
            <a:off x="9383966" y="5288025"/>
            <a:ext cx="8048513" cy="2169195"/>
          </a:xfrm>
          <a:prstGeom prst="rect">
            <a:avLst/>
          </a:prstGeom>
        </p:spPr>
        <p:txBody>
          <a:bodyPr anchor="t" rtlCol="false" tIns="0" lIns="0" bIns="0" rIns="0">
            <a:spAutoFit/>
          </a:bodyPr>
          <a:lstStyle/>
          <a:p>
            <a:pPr algn="l" marL="537350" indent="-268675" lvl="1">
              <a:lnSpc>
                <a:spcPts val="3733"/>
              </a:lnSpc>
              <a:buFont typeface="Arial"/>
              <a:buChar char="•"/>
            </a:pPr>
            <a:r>
              <a:rPr lang="en-US" b="true" sz="2488">
                <a:solidFill>
                  <a:srgbClr val="000000"/>
                </a:solidFill>
                <a:latin typeface="Open Sans Bold"/>
                <a:ea typeface="Open Sans Bold"/>
                <a:cs typeface="Open Sans Bold"/>
                <a:sym typeface="Open Sans Bold"/>
              </a:rPr>
              <a:t>UU No. 21 Tahun 2008 tentang Perbankan Syariah</a:t>
            </a:r>
          </a:p>
          <a:p>
            <a:pPr algn="l" marL="537350" indent="-268675" lvl="1">
              <a:lnSpc>
                <a:spcPts val="3733"/>
              </a:lnSpc>
              <a:buFont typeface="Arial"/>
              <a:buChar char="•"/>
            </a:pPr>
            <a:r>
              <a:rPr lang="en-US" b="true" sz="2488">
                <a:solidFill>
                  <a:srgbClr val="000000"/>
                </a:solidFill>
                <a:latin typeface="Open Sans Bold"/>
                <a:ea typeface="Open Sans Bold"/>
                <a:cs typeface="Open Sans Bold"/>
                <a:sym typeface="Open Sans Bold"/>
              </a:rPr>
              <a:t>F</a:t>
            </a:r>
            <a:r>
              <a:rPr lang="en-US" b="true" sz="2488">
                <a:solidFill>
                  <a:srgbClr val="000000"/>
                </a:solidFill>
                <a:latin typeface="Open Sans Bold"/>
                <a:ea typeface="Open Sans Bold"/>
                <a:cs typeface="Open Sans Bold"/>
                <a:sym typeface="Open Sans Bold"/>
              </a:rPr>
              <a:t>atwa Dewan Syariah Nasional (DSN-MUI)</a:t>
            </a:r>
          </a:p>
          <a:p>
            <a:pPr algn="l" marL="537350" indent="-268675" lvl="1">
              <a:lnSpc>
                <a:spcPts val="3733"/>
              </a:lnSpc>
              <a:buFont typeface="Arial"/>
              <a:buChar char="•"/>
            </a:pPr>
            <a:r>
              <a:rPr lang="en-US" b="true" sz="2488">
                <a:solidFill>
                  <a:srgbClr val="000000"/>
                </a:solidFill>
                <a:latin typeface="Open Sans Bold"/>
                <a:ea typeface="Open Sans Bold"/>
                <a:cs typeface="Open Sans Bold"/>
                <a:sym typeface="Open Sans Bold"/>
              </a:rPr>
              <a:t>Regulasi OJK dan BI (Bank Indonesia)</a:t>
            </a:r>
          </a:p>
          <a:p>
            <a:pPr algn="l">
              <a:lnSpc>
                <a:spcPts val="2463"/>
              </a:lnSpc>
            </a:pPr>
          </a:p>
        </p:txBody>
      </p:sp>
      <p:sp>
        <p:nvSpPr>
          <p:cNvPr name="Freeform 9" id="9"/>
          <p:cNvSpPr/>
          <p:nvPr/>
        </p:nvSpPr>
        <p:spPr>
          <a:xfrm flipH="false" flipV="false" rot="0">
            <a:off x="10191218" y="3352509"/>
            <a:ext cx="5969714" cy="1602140"/>
          </a:xfrm>
          <a:custGeom>
            <a:avLst/>
            <a:gdLst/>
            <a:ahLst/>
            <a:cxnLst/>
            <a:rect r="r" b="b" t="t" l="l"/>
            <a:pathLst>
              <a:path h="1602140" w="5969714">
                <a:moveTo>
                  <a:pt x="0" y="0"/>
                </a:moveTo>
                <a:lnTo>
                  <a:pt x="5969714" y="0"/>
                </a:lnTo>
                <a:lnTo>
                  <a:pt x="5969714" y="1602141"/>
                </a:lnTo>
                <a:lnTo>
                  <a:pt x="0" y="16021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602096" y="3885660"/>
            <a:ext cx="6877461" cy="811498"/>
          </a:xfrm>
          <a:prstGeom prst="rect">
            <a:avLst/>
          </a:prstGeom>
        </p:spPr>
        <p:txBody>
          <a:bodyPr anchor="t" rtlCol="false" tIns="0" lIns="0" bIns="0" rIns="0">
            <a:spAutoFit/>
          </a:bodyPr>
          <a:lstStyle/>
          <a:p>
            <a:pPr algn="ctr">
              <a:lnSpc>
                <a:spcPts val="6291"/>
              </a:lnSpc>
            </a:pPr>
            <a:r>
              <a:rPr lang="en-US" sz="5567">
                <a:solidFill>
                  <a:srgbClr val="000066"/>
                </a:solidFill>
                <a:latin typeface="Archivo Black"/>
                <a:ea typeface="Archivo Black"/>
                <a:cs typeface="Archivo Black"/>
                <a:sym typeface="Archivo Black"/>
              </a:rPr>
              <a:t>Dasar Hukum </a:t>
            </a:r>
          </a:p>
        </p:txBody>
      </p:sp>
      <p:sp>
        <p:nvSpPr>
          <p:cNvPr name="Freeform 11" id="11"/>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8"/>
            <a:stretch>
              <a:fillRect l="0" t="0" r="0" b="0"/>
            </a:stretch>
          </a:blipFill>
        </p:spPr>
      </p:sp>
      <p:grpSp>
        <p:nvGrpSpPr>
          <p:cNvPr name="Group 12" id="12"/>
          <p:cNvGrpSpPr/>
          <p:nvPr/>
        </p:nvGrpSpPr>
        <p:grpSpPr>
          <a:xfrm rot="0">
            <a:off x="2733482" y="0"/>
            <a:ext cx="9728912" cy="1154014"/>
            <a:chOff x="0" y="0"/>
            <a:chExt cx="2982863" cy="353818"/>
          </a:xfrm>
        </p:grpSpPr>
        <p:sp>
          <p:nvSpPr>
            <p:cNvPr name="Freeform 13" id="13"/>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14" id="14"/>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sp>
        <p:nvSpPr>
          <p:cNvPr name="TextBox 15" id="15"/>
          <p:cNvSpPr txBox="true"/>
          <p:nvPr/>
        </p:nvSpPr>
        <p:spPr>
          <a:xfrm rot="0">
            <a:off x="1782333" y="200452"/>
            <a:ext cx="9862606" cy="588010"/>
          </a:xfrm>
          <a:prstGeom prst="rect">
            <a:avLst/>
          </a:prstGeom>
        </p:spPr>
        <p:txBody>
          <a:bodyPr anchor="t" rtlCol="false" tIns="0" lIns="0" bIns="0" rIns="0">
            <a:spAutoFit/>
          </a:bodyPr>
          <a:lstStyle/>
          <a:p>
            <a:pPr algn="l">
              <a:lnSpc>
                <a:spcPts val="45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Syariah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253100"/>
            <a:ext cx="4213750" cy="3033900"/>
          </a:xfrm>
          <a:custGeom>
            <a:avLst/>
            <a:gdLst/>
            <a:ahLst/>
            <a:cxnLst/>
            <a:rect r="r" b="b" t="t" l="l"/>
            <a:pathLst>
              <a:path h="3033900" w="4213750">
                <a:moveTo>
                  <a:pt x="0" y="0"/>
                </a:moveTo>
                <a:lnTo>
                  <a:pt x="4213750" y="0"/>
                </a:lnTo>
                <a:lnTo>
                  <a:pt x="4213750" y="3033900"/>
                </a:lnTo>
                <a:lnTo>
                  <a:pt x="0" y="3033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722220" y="-1693436"/>
            <a:ext cx="11924200" cy="10463486"/>
          </a:xfrm>
          <a:custGeom>
            <a:avLst/>
            <a:gdLst/>
            <a:ahLst/>
            <a:cxnLst/>
            <a:rect r="r" b="b" t="t" l="l"/>
            <a:pathLst>
              <a:path h="10463486" w="11924200">
                <a:moveTo>
                  <a:pt x="0" y="0"/>
                </a:moveTo>
                <a:lnTo>
                  <a:pt x="11924201" y="0"/>
                </a:lnTo>
                <a:lnTo>
                  <a:pt x="11924201" y="10463486"/>
                </a:lnTo>
                <a:lnTo>
                  <a:pt x="0" y="10463486"/>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0">
            <a:off x="13641540" y="0"/>
            <a:ext cx="4646460" cy="3345451"/>
          </a:xfrm>
          <a:custGeom>
            <a:avLst/>
            <a:gdLst/>
            <a:ahLst/>
            <a:cxnLst/>
            <a:rect r="r" b="b" t="t" l="l"/>
            <a:pathLst>
              <a:path h="3345451" w="4646460">
                <a:moveTo>
                  <a:pt x="4646460" y="3345451"/>
                </a:moveTo>
                <a:lnTo>
                  <a:pt x="0" y="3345451"/>
                </a:lnTo>
                <a:lnTo>
                  <a:pt x="0" y="0"/>
                </a:lnTo>
                <a:lnTo>
                  <a:pt x="4646460" y="0"/>
                </a:lnTo>
                <a:lnTo>
                  <a:pt x="4646460" y="334545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670200" y="3074863"/>
            <a:ext cx="9086042" cy="775970"/>
          </a:xfrm>
          <a:prstGeom prst="rect">
            <a:avLst/>
          </a:prstGeom>
        </p:spPr>
        <p:txBody>
          <a:bodyPr anchor="t" rtlCol="false" tIns="0" lIns="0" bIns="0" rIns="0">
            <a:spAutoFit/>
          </a:bodyPr>
          <a:lstStyle/>
          <a:p>
            <a:pPr algn="l">
              <a:lnSpc>
                <a:spcPts val="6999"/>
              </a:lnSpc>
            </a:pPr>
            <a:r>
              <a:rPr lang="en-US" sz="2799">
                <a:solidFill>
                  <a:srgbClr val="000000"/>
                </a:solidFill>
                <a:latin typeface="Archivo Black"/>
                <a:ea typeface="Archivo Black"/>
                <a:cs typeface="Archivo Black"/>
                <a:sym typeface="Archivo Black"/>
              </a:rPr>
              <a:t>PENGAWASAN DAN PENJAMINAN</a:t>
            </a:r>
            <a:r>
              <a:rPr lang="en-US" sz="2799">
                <a:solidFill>
                  <a:srgbClr val="000000"/>
                </a:solidFill>
                <a:latin typeface="Archivo Black"/>
                <a:ea typeface="Archivo Black"/>
                <a:cs typeface="Archivo Black"/>
                <a:sym typeface="Archivo Black"/>
              </a:rPr>
              <a:t>         </a:t>
            </a:r>
          </a:p>
        </p:txBody>
      </p:sp>
      <p:sp>
        <p:nvSpPr>
          <p:cNvPr name="Freeform 6" id="6"/>
          <p:cNvSpPr/>
          <p:nvPr/>
        </p:nvSpPr>
        <p:spPr>
          <a:xfrm flipH="false" flipV="true" rot="0">
            <a:off x="0" y="-9525"/>
            <a:ext cx="7202297" cy="2916930"/>
          </a:xfrm>
          <a:custGeom>
            <a:avLst/>
            <a:gdLst/>
            <a:ahLst/>
            <a:cxnLst/>
            <a:rect r="r" b="b" t="t" l="l"/>
            <a:pathLst>
              <a:path h="2916930" w="7202297">
                <a:moveTo>
                  <a:pt x="0" y="2916930"/>
                </a:moveTo>
                <a:lnTo>
                  <a:pt x="7202297" y="2916930"/>
                </a:lnTo>
                <a:lnTo>
                  <a:pt x="7202297" y="0"/>
                </a:lnTo>
                <a:lnTo>
                  <a:pt x="0" y="0"/>
                </a:lnTo>
                <a:lnTo>
                  <a:pt x="0" y="2916930"/>
                </a:lnTo>
                <a:close/>
              </a:path>
            </a:pathLst>
          </a:custGeom>
          <a:blipFill>
            <a:blip r:embed="rId6"/>
            <a:stretch>
              <a:fillRect l="0" t="0" r="0" b="0"/>
            </a:stretch>
          </a:blipFill>
        </p:spPr>
      </p:sp>
      <p:grpSp>
        <p:nvGrpSpPr>
          <p:cNvPr name="Group 7" id="7"/>
          <p:cNvGrpSpPr/>
          <p:nvPr/>
        </p:nvGrpSpPr>
        <p:grpSpPr>
          <a:xfrm rot="0">
            <a:off x="2733482" y="0"/>
            <a:ext cx="9728912" cy="1154014"/>
            <a:chOff x="0" y="0"/>
            <a:chExt cx="2982863" cy="353818"/>
          </a:xfrm>
        </p:grpSpPr>
        <p:sp>
          <p:nvSpPr>
            <p:cNvPr name="Freeform 8" id="8"/>
            <p:cNvSpPr/>
            <p:nvPr/>
          </p:nvSpPr>
          <p:spPr>
            <a:xfrm flipH="false" flipV="false" rot="0">
              <a:off x="0" y="0"/>
              <a:ext cx="2982863" cy="353818"/>
            </a:xfrm>
            <a:custGeom>
              <a:avLst/>
              <a:gdLst/>
              <a:ahLst/>
              <a:cxnLst/>
              <a:rect r="r" b="b" t="t" l="l"/>
              <a:pathLst>
                <a:path h="353818" w="2982863">
                  <a:moveTo>
                    <a:pt x="203200" y="0"/>
                  </a:moveTo>
                  <a:lnTo>
                    <a:pt x="2982863" y="0"/>
                  </a:lnTo>
                  <a:lnTo>
                    <a:pt x="2779663" y="353818"/>
                  </a:lnTo>
                  <a:lnTo>
                    <a:pt x="0" y="353818"/>
                  </a:lnTo>
                  <a:lnTo>
                    <a:pt x="203200" y="0"/>
                  </a:lnTo>
                  <a:close/>
                </a:path>
              </a:pathLst>
            </a:custGeom>
            <a:solidFill>
              <a:srgbClr val="112D4E"/>
            </a:solidFill>
          </p:spPr>
        </p:sp>
        <p:sp>
          <p:nvSpPr>
            <p:cNvPr name="TextBox 9" id="9"/>
            <p:cNvSpPr txBox="true"/>
            <p:nvPr/>
          </p:nvSpPr>
          <p:spPr>
            <a:xfrm>
              <a:off x="101600" y="38100"/>
              <a:ext cx="2779663" cy="315718"/>
            </a:xfrm>
            <a:prstGeom prst="rect">
              <a:avLst/>
            </a:prstGeom>
          </p:spPr>
          <p:txBody>
            <a:bodyPr anchor="ctr" rtlCol="false" tIns="50800" lIns="50800" bIns="50800" rIns="50800"/>
            <a:lstStyle/>
            <a:p>
              <a:pPr algn="ctr">
                <a:lnSpc>
                  <a:spcPts val="2524"/>
                </a:lnSpc>
              </a:pPr>
            </a:p>
          </p:txBody>
        </p:sp>
      </p:grpSp>
      <p:sp>
        <p:nvSpPr>
          <p:cNvPr name="TextBox 10" id="10"/>
          <p:cNvSpPr txBox="true"/>
          <p:nvPr/>
        </p:nvSpPr>
        <p:spPr>
          <a:xfrm rot="0">
            <a:off x="1922211" y="267127"/>
            <a:ext cx="9862606" cy="588010"/>
          </a:xfrm>
          <a:prstGeom prst="rect">
            <a:avLst/>
          </a:prstGeom>
        </p:spPr>
        <p:txBody>
          <a:bodyPr anchor="t" rtlCol="false" tIns="0" lIns="0" bIns="0" rIns="0">
            <a:spAutoFit/>
          </a:bodyPr>
          <a:lstStyle/>
          <a:p>
            <a:pPr algn="l">
              <a:lnSpc>
                <a:spcPts val="4519"/>
              </a:lnSpc>
            </a:pPr>
            <a:r>
              <a:rPr lang="en-US" sz="3999">
                <a:solidFill>
                  <a:srgbClr val="FFFFFF"/>
                </a:solidFill>
                <a:latin typeface="Archivo Black"/>
                <a:ea typeface="Archivo Black"/>
                <a:cs typeface="Archivo Black"/>
                <a:sym typeface="Archivo Black"/>
              </a:rPr>
              <a:t>Kelembagaan Perbankan</a:t>
            </a:r>
            <a:r>
              <a:rPr lang="en-US" sz="3999">
                <a:solidFill>
                  <a:srgbClr val="000000"/>
                </a:solidFill>
                <a:latin typeface="Archivo Black"/>
                <a:ea typeface="Archivo Black"/>
                <a:cs typeface="Archivo Black"/>
                <a:sym typeface="Archivo Black"/>
              </a:rPr>
              <a:t> </a:t>
            </a:r>
            <a:r>
              <a:rPr lang="en-US" sz="3999">
                <a:solidFill>
                  <a:srgbClr val="00FFFF"/>
                </a:solidFill>
                <a:latin typeface="Archivo Black"/>
                <a:ea typeface="Archivo Black"/>
                <a:cs typeface="Archivo Black"/>
                <a:sym typeface="Archivo Black"/>
              </a:rPr>
              <a:t>Syariah</a:t>
            </a:r>
          </a:p>
        </p:txBody>
      </p:sp>
      <p:sp>
        <p:nvSpPr>
          <p:cNvPr name="TextBox 11" id="11"/>
          <p:cNvSpPr txBox="true"/>
          <p:nvPr/>
        </p:nvSpPr>
        <p:spPr>
          <a:xfrm rot="0">
            <a:off x="2201540" y="3991515"/>
            <a:ext cx="9086042" cy="2123139"/>
          </a:xfrm>
          <a:prstGeom prst="rect">
            <a:avLst/>
          </a:prstGeom>
        </p:spPr>
        <p:txBody>
          <a:bodyPr anchor="t" rtlCol="false" tIns="0" lIns="0" bIns="0" rIns="0">
            <a:spAutoFit/>
          </a:bodyPr>
          <a:lstStyle/>
          <a:p>
            <a:pPr algn="l" marL="491078" indent="-245539" lvl="1">
              <a:lnSpc>
                <a:spcPts val="3411"/>
              </a:lnSpc>
              <a:buFont typeface="Arial"/>
              <a:buChar char="•"/>
            </a:pPr>
            <a:r>
              <a:rPr lang="en-US" b="true" sz="2274">
                <a:solidFill>
                  <a:srgbClr val="000000"/>
                </a:solidFill>
                <a:latin typeface="Open Sans Bold"/>
                <a:ea typeface="Open Sans Bold"/>
                <a:cs typeface="Open Sans Bold"/>
                <a:sym typeface="Open Sans Bold"/>
              </a:rPr>
              <a:t>Asp</a:t>
            </a:r>
            <a:r>
              <a:rPr lang="en-US" b="true" sz="2274">
                <a:solidFill>
                  <a:srgbClr val="000000"/>
                </a:solidFill>
                <a:latin typeface="Open Sans Bold"/>
                <a:ea typeface="Open Sans Bold"/>
                <a:cs typeface="Open Sans Bold"/>
                <a:sym typeface="Open Sans Bold"/>
              </a:rPr>
              <a:t>ek  Lembaga Terkait</a:t>
            </a:r>
          </a:p>
          <a:p>
            <a:pPr algn="l" marL="491078" indent="-245539" lvl="1">
              <a:lnSpc>
                <a:spcPts val="3411"/>
              </a:lnSpc>
              <a:buFont typeface="Arial"/>
              <a:buChar char="•"/>
            </a:pPr>
            <a:r>
              <a:rPr lang="en-US" b="true" sz="2274">
                <a:solidFill>
                  <a:srgbClr val="000000"/>
                </a:solidFill>
                <a:latin typeface="Open Sans Bold"/>
                <a:ea typeface="Open Sans Bold"/>
                <a:cs typeface="Open Sans Bold"/>
                <a:sym typeface="Open Sans Bold"/>
              </a:rPr>
              <a:t>Pengawasan Syariah  Dewan Pengawas Syariah (DPS) di  setiap bank</a:t>
            </a:r>
          </a:p>
          <a:p>
            <a:pPr algn="l" marL="491078" indent="-245539" lvl="1">
              <a:lnSpc>
                <a:spcPts val="3411"/>
              </a:lnSpc>
              <a:buFont typeface="Arial"/>
              <a:buChar char="•"/>
            </a:pPr>
            <a:r>
              <a:rPr lang="en-US" b="true" sz="2274">
                <a:solidFill>
                  <a:srgbClr val="000000"/>
                </a:solidFill>
                <a:latin typeface="Open Sans Bold"/>
                <a:ea typeface="Open Sans Bold"/>
                <a:cs typeface="Open Sans Bold"/>
                <a:sym typeface="Open Sans Bold"/>
              </a:rPr>
              <a:t>Pengawasan Umum   Otoritas Jasa Keuangan (OJK)</a:t>
            </a:r>
          </a:p>
          <a:p>
            <a:pPr algn="l" marL="491078" indent="-245539" lvl="1">
              <a:lnSpc>
                <a:spcPts val="3411"/>
              </a:lnSpc>
              <a:buFont typeface="Arial"/>
              <a:buChar char="•"/>
            </a:pPr>
            <a:r>
              <a:rPr lang="en-US" b="true" sz="2274">
                <a:solidFill>
                  <a:srgbClr val="000000"/>
                </a:solidFill>
                <a:latin typeface="Open Sans Bold"/>
                <a:ea typeface="Open Sans Bold"/>
                <a:cs typeface="Open Sans Bold"/>
                <a:sym typeface="Open Sans Bold"/>
              </a:rPr>
              <a:t>Penjaminan Dana       Lembaga Penjamin Simpanan (LPS)            </a:t>
            </a:r>
          </a:p>
        </p:txBody>
      </p:sp>
      <p:sp>
        <p:nvSpPr>
          <p:cNvPr name="TextBox 12" id="12"/>
          <p:cNvSpPr txBox="true"/>
          <p:nvPr/>
        </p:nvSpPr>
        <p:spPr>
          <a:xfrm rot="0">
            <a:off x="6541634" y="7434729"/>
            <a:ext cx="9676805" cy="1687409"/>
          </a:xfrm>
          <a:prstGeom prst="rect">
            <a:avLst/>
          </a:prstGeom>
        </p:spPr>
        <p:txBody>
          <a:bodyPr anchor="t" rtlCol="false" tIns="0" lIns="0" bIns="0" rIns="0">
            <a:spAutoFit/>
          </a:bodyPr>
          <a:lstStyle/>
          <a:p>
            <a:pPr algn="l" marL="506828" indent="-253414" lvl="1">
              <a:lnSpc>
                <a:spcPts val="3521"/>
              </a:lnSpc>
              <a:buFont typeface="Arial"/>
              <a:buChar char="•"/>
            </a:pPr>
            <a:r>
              <a:rPr lang="en-US" b="true" sz="2347">
                <a:solidFill>
                  <a:srgbClr val="000000"/>
                </a:solidFill>
                <a:latin typeface="Open Sans Bold"/>
                <a:ea typeface="Open Sans Bold"/>
                <a:cs typeface="Open Sans Bold"/>
                <a:sym typeface="Open Sans Bold"/>
              </a:rPr>
              <a:t>M</a:t>
            </a:r>
            <a:r>
              <a:rPr lang="en-US" b="true" sz="2347">
                <a:solidFill>
                  <a:srgbClr val="000000"/>
                </a:solidFill>
                <a:latin typeface="Open Sans Bold"/>
                <a:ea typeface="Open Sans Bold"/>
                <a:cs typeface="Open Sans Bold"/>
                <a:sym typeface="Open Sans Bold"/>
              </a:rPr>
              <a:t>endorong keuangan inklusif dan adil.</a:t>
            </a:r>
          </a:p>
          <a:p>
            <a:pPr algn="l" marL="506828" indent="-253414" lvl="1">
              <a:lnSpc>
                <a:spcPts val="3521"/>
              </a:lnSpc>
              <a:buFont typeface="Arial"/>
              <a:buChar char="•"/>
            </a:pPr>
            <a:r>
              <a:rPr lang="en-US" b="true" sz="2347">
                <a:solidFill>
                  <a:srgbClr val="000000"/>
                </a:solidFill>
                <a:latin typeface="Open Sans Bold"/>
                <a:ea typeface="Open Sans Bold"/>
                <a:cs typeface="Open Sans Bold"/>
                <a:sym typeface="Open Sans Bold"/>
              </a:rPr>
              <a:t>Menyediakan produk keuangan yang halal dan  bebas riba</a:t>
            </a:r>
          </a:p>
          <a:p>
            <a:pPr algn="l" marL="506828" indent="-253414" lvl="1">
              <a:lnSpc>
                <a:spcPts val="3521"/>
              </a:lnSpc>
              <a:buFont typeface="Arial"/>
              <a:buChar char="•"/>
            </a:pPr>
            <a:r>
              <a:rPr lang="en-US" b="true" sz="2347">
                <a:solidFill>
                  <a:srgbClr val="000000"/>
                </a:solidFill>
                <a:latin typeface="Open Sans Bold"/>
                <a:ea typeface="Open Sans Bold"/>
                <a:cs typeface="Open Sans Bold"/>
                <a:sym typeface="Open Sans Bold"/>
              </a:rPr>
              <a:t>Mendukung pembiayaan UMKM dan kegiatan sosial (ZISWAF).</a:t>
            </a:r>
          </a:p>
          <a:p>
            <a:pPr algn="l">
              <a:lnSpc>
                <a:spcPts val="3111"/>
              </a:lnSpc>
            </a:pPr>
          </a:p>
        </p:txBody>
      </p:sp>
      <p:sp>
        <p:nvSpPr>
          <p:cNvPr name="TextBox 13" id="13"/>
          <p:cNvSpPr txBox="true"/>
          <p:nvPr/>
        </p:nvSpPr>
        <p:spPr>
          <a:xfrm rot="0">
            <a:off x="7075452" y="6634200"/>
            <a:ext cx="10773885" cy="775970"/>
          </a:xfrm>
          <a:prstGeom prst="rect">
            <a:avLst/>
          </a:prstGeom>
        </p:spPr>
        <p:txBody>
          <a:bodyPr anchor="t" rtlCol="false" tIns="0" lIns="0" bIns="0" rIns="0">
            <a:spAutoFit/>
          </a:bodyPr>
          <a:lstStyle/>
          <a:p>
            <a:pPr algn="l">
              <a:lnSpc>
                <a:spcPts val="6999"/>
              </a:lnSpc>
            </a:pPr>
            <a:r>
              <a:rPr lang="en-US" sz="2799">
                <a:solidFill>
                  <a:srgbClr val="000000"/>
                </a:solidFill>
                <a:latin typeface="Archivo Black"/>
                <a:ea typeface="Archivo Black"/>
                <a:cs typeface="Archivo Black"/>
                <a:sym typeface="Archivo Black"/>
              </a:rPr>
              <a:t>PERAN KELEMBAGAAN PERBANKAN</a:t>
            </a:r>
            <a:r>
              <a:rPr lang="en-US" sz="2799">
                <a:solidFill>
                  <a:srgbClr val="000000"/>
                </a:solidFill>
                <a:latin typeface="Archivo Black"/>
                <a:ea typeface="Archivo Black"/>
                <a:cs typeface="Archivo Black"/>
                <a:sym typeface="Archivo Black"/>
              </a:rPr>
              <a:t> SYARIAH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DAGucGcGVKA</dc:identifier>
  <dcterms:modified xsi:type="dcterms:W3CDTF">2011-08-01T06:04:30Z</dcterms:modified>
  <cp:revision>1</cp:revision>
  <dc:title>Biru dan Putih Modern Analisis Keuangan Presentasi</dc:title>
</cp:coreProperties>
</file>